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2"/>
  </p:notesMasterIdLst>
  <p:sldIdLst>
    <p:sldId id="256" r:id="rId2"/>
    <p:sldId id="368" r:id="rId3"/>
    <p:sldId id="351" r:id="rId4"/>
    <p:sldId id="333" r:id="rId5"/>
    <p:sldId id="366" r:id="rId6"/>
    <p:sldId id="320" r:id="rId7"/>
    <p:sldId id="323" r:id="rId8"/>
    <p:sldId id="325" r:id="rId9"/>
    <p:sldId id="271" r:id="rId10"/>
    <p:sldId id="326" r:id="rId11"/>
    <p:sldId id="327" r:id="rId12"/>
    <p:sldId id="269" r:id="rId13"/>
    <p:sldId id="360" r:id="rId14"/>
    <p:sldId id="332" r:id="rId15"/>
    <p:sldId id="273" r:id="rId16"/>
    <p:sldId id="369" r:id="rId17"/>
    <p:sldId id="335" r:id="rId18"/>
    <p:sldId id="266" r:id="rId19"/>
    <p:sldId id="355" r:id="rId20"/>
    <p:sldId id="354" r:id="rId21"/>
    <p:sldId id="370" r:id="rId22"/>
    <p:sldId id="264" r:id="rId23"/>
    <p:sldId id="361" r:id="rId24"/>
    <p:sldId id="357" r:id="rId25"/>
    <p:sldId id="265" r:id="rId26"/>
    <p:sldId id="364" r:id="rId27"/>
    <p:sldId id="367" r:id="rId28"/>
    <p:sldId id="336" r:id="rId29"/>
    <p:sldId id="267" r:id="rId30"/>
    <p:sldId id="334" r:id="rId31"/>
    <p:sldId id="338" r:id="rId32"/>
    <p:sldId id="339" r:id="rId33"/>
    <p:sldId id="340" r:id="rId34"/>
    <p:sldId id="349" r:id="rId35"/>
    <p:sldId id="342" r:id="rId36"/>
    <p:sldId id="344" r:id="rId37"/>
    <p:sldId id="345" r:id="rId38"/>
    <p:sldId id="352" r:id="rId39"/>
    <p:sldId id="261" r:id="rId40"/>
    <p:sldId id="358" r:id="rId4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C000"/>
    <a:srgbClr val="DFD69F"/>
    <a:srgbClr val="DFD99D"/>
    <a:srgbClr val="FFFFD5"/>
    <a:srgbClr val="AD0132"/>
    <a:srgbClr val="AE0000"/>
    <a:srgbClr val="FFEBFE"/>
    <a:srgbClr val="FFF7FF"/>
    <a:srgbClr val="FDF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סגנון ביניים 3 - 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סגנון ביניים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38" autoAdjust="0"/>
    <p:restoredTop sz="47619" autoAdjust="0"/>
  </p:normalViewPr>
  <p:slideViewPr>
    <p:cSldViewPr snapToGrid="0">
      <p:cViewPr varScale="1">
        <p:scale>
          <a:sx n="43" d="100"/>
          <a:sy n="43" d="100"/>
        </p:scale>
        <p:origin x="2298" y="3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563A2-DA10-4C4C-B1AC-D09352873A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0410C0-1EA0-439A-8739-B59D00D359E5}">
      <dgm:prSet custT="1"/>
      <dgm:spPr/>
      <dgm:t>
        <a:bodyPr/>
        <a:lstStyle/>
        <a:p>
          <a:r>
            <a:rPr lang="en-US" sz="2600" dirty="0"/>
            <a:t>Problem definition</a:t>
          </a:r>
        </a:p>
      </dgm:t>
    </dgm:pt>
    <dgm:pt modelId="{D2E30A26-8580-44C4-90FD-4787541CF590}" type="parTrans" cxnId="{6A1CDDDD-C2BC-4335-A0F6-B21CE6685667}">
      <dgm:prSet/>
      <dgm:spPr/>
      <dgm:t>
        <a:bodyPr/>
        <a:lstStyle/>
        <a:p>
          <a:endParaRPr lang="en-US"/>
        </a:p>
      </dgm:t>
    </dgm:pt>
    <dgm:pt modelId="{FBCFCCD4-7C1C-4C77-ABF1-FEB909D7DBD9}" type="sibTrans" cxnId="{6A1CDDDD-C2BC-4335-A0F6-B21CE6685667}">
      <dgm:prSet/>
      <dgm:spPr/>
      <dgm:t>
        <a:bodyPr/>
        <a:lstStyle/>
        <a:p>
          <a:endParaRPr lang="en-US"/>
        </a:p>
      </dgm:t>
    </dgm:pt>
    <dgm:pt modelId="{23FFBF39-3FCA-40BA-9EFF-5240655F28C2}">
      <dgm:prSet custT="1"/>
      <dgm:spPr/>
      <dgm:t>
        <a:bodyPr/>
        <a:lstStyle/>
        <a:p>
          <a:r>
            <a:rPr lang="en-US" sz="2600"/>
            <a:t>PART model’s architecture</a:t>
          </a:r>
        </a:p>
      </dgm:t>
    </dgm:pt>
    <dgm:pt modelId="{70F7A344-5AB9-4130-BA5D-892FB78392CF}" type="parTrans" cxnId="{2F514442-AF53-4C70-868A-4415E77780EC}">
      <dgm:prSet/>
      <dgm:spPr/>
      <dgm:t>
        <a:bodyPr/>
        <a:lstStyle/>
        <a:p>
          <a:endParaRPr lang="en-US"/>
        </a:p>
      </dgm:t>
    </dgm:pt>
    <dgm:pt modelId="{92FFD405-510C-4563-91C8-0DC9C0C7F215}" type="sibTrans" cxnId="{2F514442-AF53-4C70-868A-4415E77780EC}">
      <dgm:prSet/>
      <dgm:spPr/>
      <dgm:t>
        <a:bodyPr/>
        <a:lstStyle/>
        <a:p>
          <a:endParaRPr lang="en-US"/>
        </a:p>
      </dgm:t>
    </dgm:pt>
    <dgm:pt modelId="{2709DB1D-0A34-4FB7-A027-B527A50759E7}">
      <dgm:prSet custT="1"/>
      <dgm:spPr/>
      <dgm:t>
        <a:bodyPr/>
        <a:lstStyle/>
        <a:p>
          <a:r>
            <a:rPr lang="en-US" sz="2600"/>
            <a:t>UML diagram for GUI</a:t>
          </a:r>
        </a:p>
      </dgm:t>
    </dgm:pt>
    <dgm:pt modelId="{4D345914-50FC-45FA-A3D0-40A14E49A438}" type="parTrans" cxnId="{C3216D42-1D09-4D99-B6C3-7FA1B18A2707}">
      <dgm:prSet/>
      <dgm:spPr/>
      <dgm:t>
        <a:bodyPr/>
        <a:lstStyle/>
        <a:p>
          <a:endParaRPr lang="en-US"/>
        </a:p>
      </dgm:t>
    </dgm:pt>
    <dgm:pt modelId="{BDB73C03-2B70-4B06-92B8-A8F669071943}" type="sibTrans" cxnId="{C3216D42-1D09-4D99-B6C3-7FA1B18A2707}">
      <dgm:prSet/>
      <dgm:spPr/>
      <dgm:t>
        <a:bodyPr/>
        <a:lstStyle/>
        <a:p>
          <a:endParaRPr lang="en-US"/>
        </a:p>
      </dgm:t>
    </dgm:pt>
    <dgm:pt modelId="{9EE798DE-1B3D-41AF-B86F-2FBFF798E7E7}">
      <dgm:prSet custT="1"/>
      <dgm:spPr/>
      <dgm:t>
        <a:bodyPr/>
        <a:lstStyle/>
        <a:p>
          <a:r>
            <a:rPr lang="en-US" sz="2600"/>
            <a:t>GUI</a:t>
          </a:r>
        </a:p>
      </dgm:t>
    </dgm:pt>
    <dgm:pt modelId="{105D27BE-7F89-411A-BFA1-87E415222D68}" type="parTrans" cxnId="{1C2285E8-A11F-4FEE-8F77-96A86BCF7F0F}">
      <dgm:prSet/>
      <dgm:spPr/>
      <dgm:t>
        <a:bodyPr/>
        <a:lstStyle/>
        <a:p>
          <a:endParaRPr lang="en-US"/>
        </a:p>
      </dgm:t>
    </dgm:pt>
    <dgm:pt modelId="{38D23D7A-A767-4772-BAB7-AA770B0E77F8}" type="sibTrans" cxnId="{1C2285E8-A11F-4FEE-8F77-96A86BCF7F0F}">
      <dgm:prSet/>
      <dgm:spPr/>
      <dgm:t>
        <a:bodyPr/>
        <a:lstStyle/>
        <a:p>
          <a:endParaRPr lang="en-US"/>
        </a:p>
      </dgm:t>
    </dgm:pt>
    <dgm:pt modelId="{EE0AFAEA-A279-437C-ABF6-24E6D984C552}">
      <dgm:prSet custT="1"/>
      <dgm:spPr/>
      <dgm:t>
        <a:bodyPr/>
        <a:lstStyle/>
        <a:p>
          <a:r>
            <a:rPr lang="en-US" sz="2600"/>
            <a:t>Tests table for GUI</a:t>
          </a:r>
        </a:p>
      </dgm:t>
    </dgm:pt>
    <dgm:pt modelId="{CE10F0F4-D7FD-43B5-9CD5-240DF56CDACF}" type="parTrans" cxnId="{BB479DA7-EAEC-4E1E-856C-232B26C1473B}">
      <dgm:prSet/>
      <dgm:spPr/>
      <dgm:t>
        <a:bodyPr/>
        <a:lstStyle/>
        <a:p>
          <a:endParaRPr lang="en-US"/>
        </a:p>
      </dgm:t>
    </dgm:pt>
    <dgm:pt modelId="{CE3AC7C3-5CF2-45C3-9504-0896EC115554}" type="sibTrans" cxnId="{BB479DA7-EAEC-4E1E-856C-232B26C1473B}">
      <dgm:prSet/>
      <dgm:spPr/>
      <dgm:t>
        <a:bodyPr/>
        <a:lstStyle/>
        <a:p>
          <a:endParaRPr lang="en-US"/>
        </a:p>
      </dgm:t>
    </dgm:pt>
    <dgm:pt modelId="{A646EA19-68FF-41E2-BD62-AA30F055E1A3}" type="pres">
      <dgm:prSet presAssocID="{6C5563A2-DA10-4C4C-B1AC-D09352873A88}" presName="root" presStyleCnt="0">
        <dgm:presLayoutVars>
          <dgm:dir/>
          <dgm:resizeHandles val="exact"/>
        </dgm:presLayoutVars>
      </dgm:prSet>
      <dgm:spPr/>
    </dgm:pt>
    <dgm:pt modelId="{BB24AB0E-444C-4B94-91C7-CB4C9BE036FF}" type="pres">
      <dgm:prSet presAssocID="{340410C0-1EA0-439A-8739-B59D00D359E5}" presName="compNode" presStyleCnt="0"/>
      <dgm:spPr/>
    </dgm:pt>
    <dgm:pt modelId="{DF85E534-31C7-4281-9745-227441484B63}" type="pres">
      <dgm:prSet presAssocID="{340410C0-1EA0-439A-8739-B59D00D359E5}" presName="bgRect" presStyleLbl="bgShp" presStyleIdx="0" presStyleCnt="5"/>
      <dgm:spPr/>
    </dgm:pt>
    <dgm:pt modelId="{EE7C1B94-25CE-4BDD-93A4-49D08928F2EC}" type="pres">
      <dgm:prSet presAssocID="{340410C0-1EA0-439A-8739-B59D00D359E5}" presName="iconRect" presStyleLbl="node1" presStyleIdx="0" presStyleCnt="5" custScaleX="156109" custScaleY="1909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211AD99-E4C1-4252-953B-31812157DCA8}" type="pres">
      <dgm:prSet presAssocID="{340410C0-1EA0-439A-8739-B59D00D359E5}" presName="spaceRect" presStyleCnt="0"/>
      <dgm:spPr/>
    </dgm:pt>
    <dgm:pt modelId="{DA504B28-966C-4E2D-9934-2E69EBB36424}" type="pres">
      <dgm:prSet presAssocID="{340410C0-1EA0-439A-8739-B59D00D359E5}" presName="parTx" presStyleLbl="revTx" presStyleIdx="0" presStyleCnt="5">
        <dgm:presLayoutVars>
          <dgm:chMax val="0"/>
          <dgm:chPref val="0"/>
        </dgm:presLayoutVars>
      </dgm:prSet>
      <dgm:spPr/>
    </dgm:pt>
    <dgm:pt modelId="{F683AB7A-E474-4E68-97DE-DA3E4EB23BD9}" type="pres">
      <dgm:prSet presAssocID="{FBCFCCD4-7C1C-4C77-ABF1-FEB909D7DBD9}" presName="sibTrans" presStyleCnt="0"/>
      <dgm:spPr/>
    </dgm:pt>
    <dgm:pt modelId="{6617F6B4-BDD8-4FD8-807D-3E53801CA13B}" type="pres">
      <dgm:prSet presAssocID="{23FFBF39-3FCA-40BA-9EFF-5240655F28C2}" presName="compNode" presStyleCnt="0"/>
      <dgm:spPr/>
    </dgm:pt>
    <dgm:pt modelId="{A583339F-9462-455D-835C-6288F40CC25B}" type="pres">
      <dgm:prSet presAssocID="{23FFBF39-3FCA-40BA-9EFF-5240655F28C2}" presName="bgRect" presStyleLbl="bgShp" presStyleIdx="1" presStyleCnt="5"/>
      <dgm:spPr/>
    </dgm:pt>
    <dgm:pt modelId="{46B67E7D-9E4D-4464-B9B7-80896B280D6D}" type="pres">
      <dgm:prSet presAssocID="{23FFBF39-3FCA-40BA-9EFF-5240655F28C2}" presName="iconRect" presStyleLbl="node1" presStyleIdx="1" presStyleCnt="5" custScaleX="156109" custScaleY="19092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סד נתונים"/>
        </a:ext>
      </dgm:extLst>
    </dgm:pt>
    <dgm:pt modelId="{C4A3133B-ABDC-444F-9F2B-975C30A87366}" type="pres">
      <dgm:prSet presAssocID="{23FFBF39-3FCA-40BA-9EFF-5240655F28C2}" presName="spaceRect" presStyleCnt="0"/>
      <dgm:spPr/>
    </dgm:pt>
    <dgm:pt modelId="{AEC382FB-5B8E-49DE-9E01-6114F88D0F99}" type="pres">
      <dgm:prSet presAssocID="{23FFBF39-3FCA-40BA-9EFF-5240655F28C2}" presName="parTx" presStyleLbl="revTx" presStyleIdx="1" presStyleCnt="5">
        <dgm:presLayoutVars>
          <dgm:chMax val="0"/>
          <dgm:chPref val="0"/>
        </dgm:presLayoutVars>
      </dgm:prSet>
      <dgm:spPr/>
    </dgm:pt>
    <dgm:pt modelId="{7F83337C-1312-4861-BB66-8D3293E69CA0}" type="pres">
      <dgm:prSet presAssocID="{92FFD405-510C-4563-91C8-0DC9C0C7F215}" presName="sibTrans" presStyleCnt="0"/>
      <dgm:spPr/>
    </dgm:pt>
    <dgm:pt modelId="{C0F8818F-72AE-4D47-9453-0C1B758D6D8D}" type="pres">
      <dgm:prSet presAssocID="{2709DB1D-0A34-4FB7-A027-B527A50759E7}" presName="compNode" presStyleCnt="0"/>
      <dgm:spPr/>
    </dgm:pt>
    <dgm:pt modelId="{B9A80D67-99ED-43D2-8987-EBA68BD9DF50}" type="pres">
      <dgm:prSet presAssocID="{2709DB1D-0A34-4FB7-A027-B527A50759E7}" presName="bgRect" presStyleLbl="bgShp" presStyleIdx="2" presStyleCnt="5"/>
      <dgm:spPr/>
    </dgm:pt>
    <dgm:pt modelId="{2E6F73F4-E30B-419A-ABEC-40951CEF8E66}" type="pres">
      <dgm:prSet presAssocID="{2709DB1D-0A34-4FB7-A027-B527A50759E7}" presName="iconRect" presStyleLbl="node1" presStyleIdx="2" presStyleCnt="5" custFlipHor="1" custScaleX="156109" custScaleY="19092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1000" r="-1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דיאגרמת רשת קו מיתאר"/>
        </a:ext>
      </dgm:extLst>
    </dgm:pt>
    <dgm:pt modelId="{D532C585-04EB-460E-B95D-703592AD5F7B}" type="pres">
      <dgm:prSet presAssocID="{2709DB1D-0A34-4FB7-A027-B527A50759E7}" presName="spaceRect" presStyleCnt="0"/>
      <dgm:spPr/>
    </dgm:pt>
    <dgm:pt modelId="{B6790910-466F-45EC-ADEE-D1D14DCF7CAE}" type="pres">
      <dgm:prSet presAssocID="{2709DB1D-0A34-4FB7-A027-B527A50759E7}" presName="parTx" presStyleLbl="revTx" presStyleIdx="2" presStyleCnt="5">
        <dgm:presLayoutVars>
          <dgm:chMax val="0"/>
          <dgm:chPref val="0"/>
        </dgm:presLayoutVars>
      </dgm:prSet>
      <dgm:spPr/>
    </dgm:pt>
    <dgm:pt modelId="{096D923A-A382-4B14-98F8-D8B980CF49F5}" type="pres">
      <dgm:prSet presAssocID="{BDB73C03-2B70-4B06-92B8-A8F669071943}" presName="sibTrans" presStyleCnt="0"/>
      <dgm:spPr/>
    </dgm:pt>
    <dgm:pt modelId="{273DD3EE-6E43-4188-8DC2-5F25F77BF963}" type="pres">
      <dgm:prSet presAssocID="{9EE798DE-1B3D-41AF-B86F-2FBFF798E7E7}" presName="compNode" presStyleCnt="0"/>
      <dgm:spPr/>
    </dgm:pt>
    <dgm:pt modelId="{45FC1AA4-EC46-408F-9E13-174C88FAF06A}" type="pres">
      <dgm:prSet presAssocID="{9EE798DE-1B3D-41AF-B86F-2FBFF798E7E7}" presName="bgRect" presStyleLbl="bgShp" presStyleIdx="3" presStyleCnt="5"/>
      <dgm:spPr/>
    </dgm:pt>
    <dgm:pt modelId="{027C1631-45A2-42B7-B570-2B0C1583EDEA}" type="pres">
      <dgm:prSet presAssocID="{9EE798DE-1B3D-41AF-B86F-2FBFF798E7E7}" presName="iconRect" presStyleLbl="node1" presStyleIdx="3" presStyleCnt="5" custScaleX="156109" custScaleY="19092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חשב נייד"/>
        </a:ext>
      </dgm:extLst>
    </dgm:pt>
    <dgm:pt modelId="{32591273-B4E3-4BA2-99E0-28918CD82C68}" type="pres">
      <dgm:prSet presAssocID="{9EE798DE-1B3D-41AF-B86F-2FBFF798E7E7}" presName="spaceRect" presStyleCnt="0"/>
      <dgm:spPr/>
    </dgm:pt>
    <dgm:pt modelId="{9D7C744B-B9CE-4BEB-9FE7-83205B18F48A}" type="pres">
      <dgm:prSet presAssocID="{9EE798DE-1B3D-41AF-B86F-2FBFF798E7E7}" presName="parTx" presStyleLbl="revTx" presStyleIdx="3" presStyleCnt="5">
        <dgm:presLayoutVars>
          <dgm:chMax val="0"/>
          <dgm:chPref val="0"/>
        </dgm:presLayoutVars>
      </dgm:prSet>
      <dgm:spPr/>
    </dgm:pt>
    <dgm:pt modelId="{830E0578-A64D-4E1A-9D52-4E1D03F461A7}" type="pres">
      <dgm:prSet presAssocID="{38D23D7A-A767-4772-BAB7-AA770B0E77F8}" presName="sibTrans" presStyleCnt="0"/>
      <dgm:spPr/>
    </dgm:pt>
    <dgm:pt modelId="{A93C7DB2-52DC-4B14-9E7A-676F513A7C3E}" type="pres">
      <dgm:prSet presAssocID="{EE0AFAEA-A279-437C-ABF6-24E6D984C552}" presName="compNode" presStyleCnt="0"/>
      <dgm:spPr/>
    </dgm:pt>
    <dgm:pt modelId="{1AD49F6A-DEB1-4315-A730-05D66C20759D}" type="pres">
      <dgm:prSet presAssocID="{EE0AFAEA-A279-437C-ABF6-24E6D984C552}" presName="bgRect" presStyleLbl="bgShp" presStyleIdx="4" presStyleCnt="5"/>
      <dgm:spPr/>
    </dgm:pt>
    <dgm:pt modelId="{2E4C77E6-9BE1-4D30-8E28-9D495F08AC13}" type="pres">
      <dgm:prSet presAssocID="{EE0AFAEA-A279-437C-ABF6-24E6D984C552}" presName="iconRect" presStyleLbl="node1" presStyleIdx="4" presStyleCnt="5" custScaleX="156109" custScaleY="19092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סימן ביקורת"/>
        </a:ext>
      </dgm:extLst>
    </dgm:pt>
    <dgm:pt modelId="{17F3754F-EEE1-46F9-B3B0-9D13655E185B}" type="pres">
      <dgm:prSet presAssocID="{EE0AFAEA-A279-437C-ABF6-24E6D984C552}" presName="spaceRect" presStyleCnt="0"/>
      <dgm:spPr/>
    </dgm:pt>
    <dgm:pt modelId="{BA9AEF04-60A5-4956-9F35-AE9AE8CE585B}" type="pres">
      <dgm:prSet presAssocID="{EE0AFAEA-A279-437C-ABF6-24E6D984C55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EBF421B-A8C4-48C2-A672-7F7E5BF81DB4}" type="presOf" srcId="{2709DB1D-0A34-4FB7-A027-B527A50759E7}" destId="{B6790910-466F-45EC-ADEE-D1D14DCF7CAE}" srcOrd="0" destOrd="0" presId="urn:microsoft.com/office/officeart/2018/2/layout/IconVerticalSolidList"/>
    <dgm:cxn modelId="{DB0B7D2F-D814-4BA4-926C-935ACBC1771C}" type="presOf" srcId="{340410C0-1EA0-439A-8739-B59D00D359E5}" destId="{DA504B28-966C-4E2D-9934-2E69EBB36424}" srcOrd="0" destOrd="0" presId="urn:microsoft.com/office/officeart/2018/2/layout/IconVerticalSolidList"/>
    <dgm:cxn modelId="{2F514442-AF53-4C70-868A-4415E77780EC}" srcId="{6C5563A2-DA10-4C4C-B1AC-D09352873A88}" destId="{23FFBF39-3FCA-40BA-9EFF-5240655F28C2}" srcOrd="1" destOrd="0" parTransId="{70F7A344-5AB9-4130-BA5D-892FB78392CF}" sibTransId="{92FFD405-510C-4563-91C8-0DC9C0C7F215}"/>
    <dgm:cxn modelId="{C3216D42-1D09-4D99-B6C3-7FA1B18A2707}" srcId="{6C5563A2-DA10-4C4C-B1AC-D09352873A88}" destId="{2709DB1D-0A34-4FB7-A027-B527A50759E7}" srcOrd="2" destOrd="0" parTransId="{4D345914-50FC-45FA-A3D0-40A14E49A438}" sibTransId="{BDB73C03-2B70-4B06-92B8-A8F669071943}"/>
    <dgm:cxn modelId="{C8A52653-99B0-4414-9330-17CB941D43AC}" type="presOf" srcId="{6C5563A2-DA10-4C4C-B1AC-D09352873A88}" destId="{A646EA19-68FF-41E2-BD62-AA30F055E1A3}" srcOrd="0" destOrd="0" presId="urn:microsoft.com/office/officeart/2018/2/layout/IconVerticalSolidList"/>
    <dgm:cxn modelId="{B901CB9C-4491-45E5-8642-E43A64BBE073}" type="presOf" srcId="{23FFBF39-3FCA-40BA-9EFF-5240655F28C2}" destId="{AEC382FB-5B8E-49DE-9E01-6114F88D0F99}" srcOrd="0" destOrd="0" presId="urn:microsoft.com/office/officeart/2018/2/layout/IconVerticalSolidList"/>
    <dgm:cxn modelId="{BB479DA7-EAEC-4E1E-856C-232B26C1473B}" srcId="{6C5563A2-DA10-4C4C-B1AC-D09352873A88}" destId="{EE0AFAEA-A279-437C-ABF6-24E6D984C552}" srcOrd="4" destOrd="0" parTransId="{CE10F0F4-D7FD-43B5-9CD5-240DF56CDACF}" sibTransId="{CE3AC7C3-5CF2-45C3-9504-0896EC115554}"/>
    <dgm:cxn modelId="{72EBBEBD-7CBA-497F-AC64-DEA246AFEA37}" type="presOf" srcId="{9EE798DE-1B3D-41AF-B86F-2FBFF798E7E7}" destId="{9D7C744B-B9CE-4BEB-9FE7-83205B18F48A}" srcOrd="0" destOrd="0" presId="urn:microsoft.com/office/officeart/2018/2/layout/IconVerticalSolidList"/>
    <dgm:cxn modelId="{6A1CDDDD-C2BC-4335-A0F6-B21CE6685667}" srcId="{6C5563A2-DA10-4C4C-B1AC-D09352873A88}" destId="{340410C0-1EA0-439A-8739-B59D00D359E5}" srcOrd="0" destOrd="0" parTransId="{D2E30A26-8580-44C4-90FD-4787541CF590}" sibTransId="{FBCFCCD4-7C1C-4C77-ABF1-FEB909D7DBD9}"/>
    <dgm:cxn modelId="{FD9AFBE0-B878-4349-84C5-AA16D5E0550C}" type="presOf" srcId="{EE0AFAEA-A279-437C-ABF6-24E6D984C552}" destId="{BA9AEF04-60A5-4956-9F35-AE9AE8CE585B}" srcOrd="0" destOrd="0" presId="urn:microsoft.com/office/officeart/2018/2/layout/IconVerticalSolidList"/>
    <dgm:cxn modelId="{1C2285E8-A11F-4FEE-8F77-96A86BCF7F0F}" srcId="{6C5563A2-DA10-4C4C-B1AC-D09352873A88}" destId="{9EE798DE-1B3D-41AF-B86F-2FBFF798E7E7}" srcOrd="3" destOrd="0" parTransId="{105D27BE-7F89-411A-BFA1-87E415222D68}" sibTransId="{38D23D7A-A767-4772-BAB7-AA770B0E77F8}"/>
    <dgm:cxn modelId="{5F85B49C-0366-4287-8FB5-EA2AE937A8FA}" type="presParOf" srcId="{A646EA19-68FF-41E2-BD62-AA30F055E1A3}" destId="{BB24AB0E-444C-4B94-91C7-CB4C9BE036FF}" srcOrd="0" destOrd="0" presId="urn:microsoft.com/office/officeart/2018/2/layout/IconVerticalSolidList"/>
    <dgm:cxn modelId="{D121F9B5-9976-42C5-A8E8-CB045118A690}" type="presParOf" srcId="{BB24AB0E-444C-4B94-91C7-CB4C9BE036FF}" destId="{DF85E534-31C7-4281-9745-227441484B63}" srcOrd="0" destOrd="0" presId="urn:microsoft.com/office/officeart/2018/2/layout/IconVerticalSolidList"/>
    <dgm:cxn modelId="{892C500E-B764-442A-BDCB-8E324D7646CA}" type="presParOf" srcId="{BB24AB0E-444C-4B94-91C7-CB4C9BE036FF}" destId="{EE7C1B94-25CE-4BDD-93A4-49D08928F2EC}" srcOrd="1" destOrd="0" presId="urn:microsoft.com/office/officeart/2018/2/layout/IconVerticalSolidList"/>
    <dgm:cxn modelId="{45A052B9-07D4-4610-9CD2-5A34B153D9DA}" type="presParOf" srcId="{BB24AB0E-444C-4B94-91C7-CB4C9BE036FF}" destId="{6211AD99-E4C1-4252-953B-31812157DCA8}" srcOrd="2" destOrd="0" presId="urn:microsoft.com/office/officeart/2018/2/layout/IconVerticalSolidList"/>
    <dgm:cxn modelId="{030C8CA7-9555-4501-8FD1-F0BA639CCD92}" type="presParOf" srcId="{BB24AB0E-444C-4B94-91C7-CB4C9BE036FF}" destId="{DA504B28-966C-4E2D-9934-2E69EBB36424}" srcOrd="3" destOrd="0" presId="urn:microsoft.com/office/officeart/2018/2/layout/IconVerticalSolidList"/>
    <dgm:cxn modelId="{3E437398-3388-4C08-9371-157A57F8AC80}" type="presParOf" srcId="{A646EA19-68FF-41E2-BD62-AA30F055E1A3}" destId="{F683AB7A-E474-4E68-97DE-DA3E4EB23BD9}" srcOrd="1" destOrd="0" presId="urn:microsoft.com/office/officeart/2018/2/layout/IconVerticalSolidList"/>
    <dgm:cxn modelId="{F8A5A707-7C30-4905-9047-01D0654A0474}" type="presParOf" srcId="{A646EA19-68FF-41E2-BD62-AA30F055E1A3}" destId="{6617F6B4-BDD8-4FD8-807D-3E53801CA13B}" srcOrd="2" destOrd="0" presId="urn:microsoft.com/office/officeart/2018/2/layout/IconVerticalSolidList"/>
    <dgm:cxn modelId="{C0E7A93D-817D-470F-89FD-B426037F0A50}" type="presParOf" srcId="{6617F6B4-BDD8-4FD8-807D-3E53801CA13B}" destId="{A583339F-9462-455D-835C-6288F40CC25B}" srcOrd="0" destOrd="0" presId="urn:microsoft.com/office/officeart/2018/2/layout/IconVerticalSolidList"/>
    <dgm:cxn modelId="{67556C65-8BE5-4EC9-AFEF-F86758C5FCB2}" type="presParOf" srcId="{6617F6B4-BDD8-4FD8-807D-3E53801CA13B}" destId="{46B67E7D-9E4D-4464-B9B7-80896B280D6D}" srcOrd="1" destOrd="0" presId="urn:microsoft.com/office/officeart/2018/2/layout/IconVerticalSolidList"/>
    <dgm:cxn modelId="{CA208E16-4D3D-4DB5-8240-DC5235C251E0}" type="presParOf" srcId="{6617F6B4-BDD8-4FD8-807D-3E53801CA13B}" destId="{C4A3133B-ABDC-444F-9F2B-975C30A87366}" srcOrd="2" destOrd="0" presId="urn:microsoft.com/office/officeart/2018/2/layout/IconVerticalSolidList"/>
    <dgm:cxn modelId="{ED3C10EE-9379-4F12-995F-CDB90375CB78}" type="presParOf" srcId="{6617F6B4-BDD8-4FD8-807D-3E53801CA13B}" destId="{AEC382FB-5B8E-49DE-9E01-6114F88D0F99}" srcOrd="3" destOrd="0" presId="urn:microsoft.com/office/officeart/2018/2/layout/IconVerticalSolidList"/>
    <dgm:cxn modelId="{9479BB89-0B3B-4BDE-A744-4D291BDE08EC}" type="presParOf" srcId="{A646EA19-68FF-41E2-BD62-AA30F055E1A3}" destId="{7F83337C-1312-4861-BB66-8D3293E69CA0}" srcOrd="3" destOrd="0" presId="urn:microsoft.com/office/officeart/2018/2/layout/IconVerticalSolidList"/>
    <dgm:cxn modelId="{40AA579F-5A4B-4BBC-8A01-87738C644EE6}" type="presParOf" srcId="{A646EA19-68FF-41E2-BD62-AA30F055E1A3}" destId="{C0F8818F-72AE-4D47-9453-0C1B758D6D8D}" srcOrd="4" destOrd="0" presId="urn:microsoft.com/office/officeart/2018/2/layout/IconVerticalSolidList"/>
    <dgm:cxn modelId="{4252B9D6-E170-4DF6-8142-CCA0B6973C16}" type="presParOf" srcId="{C0F8818F-72AE-4D47-9453-0C1B758D6D8D}" destId="{B9A80D67-99ED-43D2-8987-EBA68BD9DF50}" srcOrd="0" destOrd="0" presId="urn:microsoft.com/office/officeart/2018/2/layout/IconVerticalSolidList"/>
    <dgm:cxn modelId="{575CF87C-C016-407C-B08A-1F39E9CFB45E}" type="presParOf" srcId="{C0F8818F-72AE-4D47-9453-0C1B758D6D8D}" destId="{2E6F73F4-E30B-419A-ABEC-40951CEF8E66}" srcOrd="1" destOrd="0" presId="urn:microsoft.com/office/officeart/2018/2/layout/IconVerticalSolidList"/>
    <dgm:cxn modelId="{D2D7AE41-366A-47EA-B430-5CCFBD7351B4}" type="presParOf" srcId="{C0F8818F-72AE-4D47-9453-0C1B758D6D8D}" destId="{D532C585-04EB-460E-B95D-703592AD5F7B}" srcOrd="2" destOrd="0" presId="urn:microsoft.com/office/officeart/2018/2/layout/IconVerticalSolidList"/>
    <dgm:cxn modelId="{2514C32D-60EC-4F00-85EB-0C147B9981BC}" type="presParOf" srcId="{C0F8818F-72AE-4D47-9453-0C1B758D6D8D}" destId="{B6790910-466F-45EC-ADEE-D1D14DCF7CAE}" srcOrd="3" destOrd="0" presId="urn:microsoft.com/office/officeart/2018/2/layout/IconVerticalSolidList"/>
    <dgm:cxn modelId="{B38E8C22-06C2-495A-B48D-A72A0360B13F}" type="presParOf" srcId="{A646EA19-68FF-41E2-BD62-AA30F055E1A3}" destId="{096D923A-A382-4B14-98F8-D8B980CF49F5}" srcOrd="5" destOrd="0" presId="urn:microsoft.com/office/officeart/2018/2/layout/IconVerticalSolidList"/>
    <dgm:cxn modelId="{65EC3FE0-4733-42FB-A6DE-3313F681BADC}" type="presParOf" srcId="{A646EA19-68FF-41E2-BD62-AA30F055E1A3}" destId="{273DD3EE-6E43-4188-8DC2-5F25F77BF963}" srcOrd="6" destOrd="0" presId="urn:microsoft.com/office/officeart/2018/2/layout/IconVerticalSolidList"/>
    <dgm:cxn modelId="{CF78AE71-5315-4510-ACFC-54FE29E1C526}" type="presParOf" srcId="{273DD3EE-6E43-4188-8DC2-5F25F77BF963}" destId="{45FC1AA4-EC46-408F-9E13-174C88FAF06A}" srcOrd="0" destOrd="0" presId="urn:microsoft.com/office/officeart/2018/2/layout/IconVerticalSolidList"/>
    <dgm:cxn modelId="{865AD01D-643B-4FA7-A7AF-F003BA53D9AC}" type="presParOf" srcId="{273DD3EE-6E43-4188-8DC2-5F25F77BF963}" destId="{027C1631-45A2-42B7-B570-2B0C1583EDEA}" srcOrd="1" destOrd="0" presId="urn:microsoft.com/office/officeart/2018/2/layout/IconVerticalSolidList"/>
    <dgm:cxn modelId="{C0800A89-850B-4219-9EF6-36F5FECAC2AE}" type="presParOf" srcId="{273DD3EE-6E43-4188-8DC2-5F25F77BF963}" destId="{32591273-B4E3-4BA2-99E0-28918CD82C68}" srcOrd="2" destOrd="0" presId="urn:microsoft.com/office/officeart/2018/2/layout/IconVerticalSolidList"/>
    <dgm:cxn modelId="{62EB01A1-30D6-4594-8659-817F8FC4A070}" type="presParOf" srcId="{273DD3EE-6E43-4188-8DC2-5F25F77BF963}" destId="{9D7C744B-B9CE-4BEB-9FE7-83205B18F48A}" srcOrd="3" destOrd="0" presId="urn:microsoft.com/office/officeart/2018/2/layout/IconVerticalSolidList"/>
    <dgm:cxn modelId="{3343214A-48A7-4D6A-8B48-886DAAC40FAD}" type="presParOf" srcId="{A646EA19-68FF-41E2-BD62-AA30F055E1A3}" destId="{830E0578-A64D-4E1A-9D52-4E1D03F461A7}" srcOrd="7" destOrd="0" presId="urn:microsoft.com/office/officeart/2018/2/layout/IconVerticalSolidList"/>
    <dgm:cxn modelId="{06F2C138-C1A4-4F1D-AC0C-AC4A7DF9B635}" type="presParOf" srcId="{A646EA19-68FF-41E2-BD62-AA30F055E1A3}" destId="{A93C7DB2-52DC-4B14-9E7A-676F513A7C3E}" srcOrd="8" destOrd="0" presId="urn:microsoft.com/office/officeart/2018/2/layout/IconVerticalSolidList"/>
    <dgm:cxn modelId="{0C57C079-CECF-4739-B673-5EA8510C62C8}" type="presParOf" srcId="{A93C7DB2-52DC-4B14-9E7A-676F513A7C3E}" destId="{1AD49F6A-DEB1-4315-A730-05D66C20759D}" srcOrd="0" destOrd="0" presId="urn:microsoft.com/office/officeart/2018/2/layout/IconVerticalSolidList"/>
    <dgm:cxn modelId="{DB4B2702-ACD2-4231-9E62-44F0BAF2AD40}" type="presParOf" srcId="{A93C7DB2-52DC-4B14-9E7A-676F513A7C3E}" destId="{2E4C77E6-9BE1-4D30-8E28-9D495F08AC13}" srcOrd="1" destOrd="0" presId="urn:microsoft.com/office/officeart/2018/2/layout/IconVerticalSolidList"/>
    <dgm:cxn modelId="{CBEDE222-601F-4065-B1EA-E7586EF634C5}" type="presParOf" srcId="{A93C7DB2-52DC-4B14-9E7A-676F513A7C3E}" destId="{17F3754F-EEE1-46F9-B3B0-9D13655E185B}" srcOrd="2" destOrd="0" presId="urn:microsoft.com/office/officeart/2018/2/layout/IconVerticalSolidList"/>
    <dgm:cxn modelId="{F9C93ED1-D04F-4487-9885-17DDB6A3027A}" type="presParOf" srcId="{A93C7DB2-52DC-4B14-9E7A-676F513A7C3E}" destId="{BA9AEF04-60A5-4956-9F35-AE9AE8CE58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707380-9F86-46C4-8FD8-F35C7BAFF976}" type="doc">
      <dgm:prSet loTypeId="urn:microsoft.com/office/officeart/2005/8/layout/cycle6" loCatId="cycle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pPr rtl="1"/>
          <a:endParaRPr lang="he-IL"/>
        </a:p>
      </dgm:t>
    </dgm:pt>
    <dgm:pt modelId="{9B316054-C402-4676-AF1A-E5D4A383D731}">
      <dgm:prSet phldrT="[טקסט]" custT="1"/>
      <dgm:spPr/>
      <dgm:t>
        <a:bodyPr/>
        <a:lstStyle/>
        <a:p>
          <a:pPr rtl="1"/>
          <a:r>
            <a:rPr lang="en-US" sz="1800" b="1" dirty="0">
              <a:ln>
                <a:noFill/>
              </a:ln>
              <a:solidFill>
                <a:schemeClr val="tx1"/>
              </a:solidFill>
              <a:effectLst/>
            </a:rPr>
            <a:t>Tokenization</a:t>
          </a:r>
          <a:endParaRPr lang="he-IL" sz="1800" b="1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BDE71703-C173-4F95-89D6-482F9B6C85D1}" type="parTrans" cxnId="{2C4CB74F-F2F5-4035-9399-CAE52208EC85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634C517E-26EE-4E4B-A9C0-B010A506CECF}" type="sibTrans" cxnId="{2C4CB74F-F2F5-4035-9399-CAE52208EC85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5E97B892-DB4F-4B9E-B14D-18F8D6E2B054}">
      <dgm:prSet phldrT="[טקסט]" custT="1"/>
      <dgm:spPr/>
      <dgm:t>
        <a:bodyPr/>
        <a:lstStyle/>
        <a:p>
          <a:pPr rtl="1"/>
          <a:r>
            <a:rPr lang="en-US" sz="1800" b="1" dirty="0">
              <a:ln>
                <a:noFill/>
              </a:ln>
              <a:solidFill>
                <a:schemeClr val="tx1"/>
              </a:solidFill>
              <a:effectLst/>
            </a:rPr>
            <a:t>Punctuation removal</a:t>
          </a:r>
          <a:endParaRPr lang="he-IL" sz="1800" b="1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BB304A8F-5F71-4320-B2B5-4277F2FBBC62}" type="parTrans" cxnId="{223AD009-2F6F-4E4D-AA60-255017ABC05F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320378CF-0BF7-43F5-96C0-35EEABFFAA07}" type="sibTrans" cxnId="{223AD009-2F6F-4E4D-AA60-255017ABC05F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63850D50-3F55-45A7-A739-2746DC491FB9}">
      <dgm:prSet phldrT="[טקסט]" custT="1"/>
      <dgm:spPr/>
      <dgm:t>
        <a:bodyPr/>
        <a:lstStyle/>
        <a:p>
          <a:pPr rtl="1"/>
          <a:r>
            <a:rPr lang="en-US" sz="1800" b="1" dirty="0">
              <a:ln>
                <a:noFill/>
              </a:ln>
              <a:solidFill>
                <a:schemeClr val="tx1"/>
              </a:solidFill>
              <a:effectLst/>
            </a:rPr>
            <a:t>Numbers removal</a:t>
          </a:r>
          <a:endParaRPr lang="he-IL" sz="1800" b="1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9CC00889-0D13-4882-8D79-07A10F197703}" type="parTrans" cxnId="{81FC48A0-2EDF-4BF9-97E7-DE03573D4251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E65C80F2-2063-40B8-BAEB-CD2329218FBA}" type="sibTrans" cxnId="{81FC48A0-2EDF-4BF9-97E7-DE03573D4251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E8771F09-2CB0-432A-B597-78A96A462683}">
      <dgm:prSet phldrT="[טקסט]" custT="1"/>
      <dgm:spPr/>
      <dgm:t>
        <a:bodyPr/>
        <a:lstStyle/>
        <a:p>
          <a:pPr rtl="1"/>
          <a:r>
            <a:rPr lang="en-US" sz="1800" b="1" dirty="0">
              <a:ln>
                <a:noFill/>
              </a:ln>
              <a:solidFill>
                <a:schemeClr val="tx1"/>
              </a:solidFill>
              <a:effectLst/>
            </a:rPr>
            <a:t>Stemming</a:t>
          </a:r>
          <a:endParaRPr lang="he-IL" sz="1800" b="1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7FB5B6A3-FADB-445D-8C9B-915035749E3C}" type="parTrans" cxnId="{09AE3874-A1E4-4E29-8A84-8D2F19C3796E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94A6CD1B-78DC-4AFE-9010-6AA2F87208F5}" type="sibTrans" cxnId="{09AE3874-A1E4-4E29-8A84-8D2F19C3796E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1C0B185A-2E88-4661-ADC1-ED6F447A8186}">
      <dgm:prSet phldrT="[טקסט]" custT="1"/>
      <dgm:spPr/>
      <dgm:t>
        <a:bodyPr/>
        <a:lstStyle/>
        <a:p>
          <a:pPr rtl="1"/>
          <a:r>
            <a:rPr lang="en-US" sz="1800" b="1" dirty="0">
              <a:ln>
                <a:noFill/>
              </a:ln>
              <a:solidFill>
                <a:schemeClr val="tx1"/>
              </a:solidFill>
              <a:effectLst/>
            </a:rPr>
            <a:t>Lemmatization</a:t>
          </a:r>
          <a:endParaRPr lang="he-IL" sz="1800" b="1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58095ED5-0540-4D17-B3D6-997829699EB4}" type="parTrans" cxnId="{81F27F53-8635-46AB-A726-B54809BEE6E3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B8000E01-AD6A-4C5B-B685-218C303B92BB}" type="sibTrans" cxnId="{81F27F53-8635-46AB-A726-B54809BEE6E3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8472A763-7ABD-4A47-B5CC-71680EC9DF0E}">
      <dgm:prSet phldrT="[טקסט]" custT="1"/>
      <dgm:spPr/>
      <dgm:t>
        <a:bodyPr/>
        <a:lstStyle/>
        <a:p>
          <a:pPr rtl="1"/>
          <a:r>
            <a:rPr lang="en-US" sz="1800" b="1" dirty="0">
              <a:ln>
                <a:noFill/>
              </a:ln>
              <a:solidFill>
                <a:schemeClr val="tx1"/>
              </a:solidFill>
              <a:effectLst/>
            </a:rPr>
            <a:t>Pos tagging</a:t>
          </a:r>
          <a:endParaRPr lang="he-IL" sz="1800" b="1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D8B369DF-10C5-4763-98B5-C25F4E7945EA}" type="parTrans" cxnId="{CCB97E71-2B4A-495D-B7E2-B407CA910E76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07241CB9-83CE-4378-AD9F-5130674A137A}" type="sibTrans" cxnId="{CCB97E71-2B4A-495D-B7E2-B407CA910E76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24F36728-B663-4DF4-9EF1-C21682B9C0A0}">
      <dgm:prSet phldrT="[טקסט]" custT="1"/>
      <dgm:spPr/>
      <dgm:t>
        <a:bodyPr/>
        <a:lstStyle/>
        <a:p>
          <a:pPr rtl="1"/>
          <a:r>
            <a:rPr lang="en-US" sz="1800" b="1" dirty="0" err="1">
              <a:ln>
                <a:noFill/>
              </a:ln>
              <a:solidFill>
                <a:schemeClr val="tx1"/>
              </a:solidFill>
              <a:effectLst/>
            </a:rPr>
            <a:t>Stopwords</a:t>
          </a:r>
          <a:r>
            <a:rPr lang="en-US" sz="1800" b="1" dirty="0">
              <a:ln>
                <a:noFill/>
              </a:ln>
              <a:solidFill>
                <a:schemeClr val="tx1"/>
              </a:solidFill>
              <a:effectLst/>
            </a:rPr>
            <a:t> removal</a:t>
          </a:r>
          <a:endParaRPr lang="he-IL" sz="1800" b="1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692250B6-906E-42E6-ACA4-CF1429632218}" type="parTrans" cxnId="{B6D398D1-7615-4BDC-8260-D0D50C1AF3F0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F8DC1A87-A0BD-4FAA-97FE-8A64AE4A246B}" type="sibTrans" cxnId="{B6D398D1-7615-4BDC-8260-D0D50C1AF3F0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D7FF867B-E028-44F4-A4D9-A6F0D7A6B172}">
      <dgm:prSet phldrT="[טקסט]" custT="1"/>
      <dgm:spPr/>
      <dgm:t>
        <a:bodyPr/>
        <a:lstStyle/>
        <a:p>
          <a:pPr rtl="1"/>
          <a:r>
            <a:rPr lang="en-US" sz="1800" b="1" dirty="0">
              <a:ln>
                <a:noFill/>
              </a:ln>
              <a:solidFill>
                <a:schemeClr val="tx1"/>
              </a:solidFill>
              <a:effectLst/>
            </a:rPr>
            <a:t>HTML tags removal</a:t>
          </a:r>
          <a:endParaRPr lang="he-IL" sz="1800" b="1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B3A5DBB5-A74E-4FBA-877E-1CEA641AFD3E}" type="parTrans" cxnId="{1A8DD194-CB4B-4E53-B45F-8628DDC67546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2580ABB6-96D8-4776-B5A3-DE35BA164562}" type="sibTrans" cxnId="{1A8DD194-CB4B-4E53-B45F-8628DDC67546}">
      <dgm:prSet/>
      <dgm:spPr/>
      <dgm:t>
        <a:bodyPr/>
        <a:lstStyle/>
        <a:p>
          <a:pPr rtl="1"/>
          <a:endParaRPr lang="he-IL" sz="1800" b="1">
            <a:ln>
              <a:noFill/>
            </a:ln>
            <a:solidFill>
              <a:schemeClr val="tx1"/>
            </a:solidFill>
            <a:effectLst/>
          </a:endParaRPr>
        </a:p>
      </dgm:t>
    </dgm:pt>
    <dgm:pt modelId="{45421FBC-6F8F-426A-AFC1-E7241C6FCEEC}" type="pres">
      <dgm:prSet presAssocID="{BA707380-9F86-46C4-8FD8-F35C7BAFF976}" presName="cycle" presStyleCnt="0">
        <dgm:presLayoutVars>
          <dgm:dir/>
          <dgm:resizeHandles val="exact"/>
        </dgm:presLayoutVars>
      </dgm:prSet>
      <dgm:spPr/>
    </dgm:pt>
    <dgm:pt modelId="{36C7F1E9-5DE0-48C7-A047-F3F990551BAB}" type="pres">
      <dgm:prSet presAssocID="{9B316054-C402-4676-AF1A-E5D4A383D731}" presName="node" presStyleLbl="node1" presStyleIdx="0" presStyleCnt="8" custScaleX="159199" custScaleY="121000">
        <dgm:presLayoutVars>
          <dgm:bulletEnabled val="1"/>
        </dgm:presLayoutVars>
      </dgm:prSet>
      <dgm:spPr>
        <a:prstGeom prst="trapezoid">
          <a:avLst/>
        </a:prstGeom>
      </dgm:spPr>
    </dgm:pt>
    <dgm:pt modelId="{A42AEC99-0920-4D67-9BC6-91DBD7804CAD}" type="pres">
      <dgm:prSet presAssocID="{9B316054-C402-4676-AF1A-E5D4A383D731}" presName="spNode" presStyleCnt="0"/>
      <dgm:spPr/>
    </dgm:pt>
    <dgm:pt modelId="{F0833C77-B152-4E4F-96C0-B0C947E63297}" type="pres">
      <dgm:prSet presAssocID="{634C517E-26EE-4E4B-A9C0-B010A506CECF}" presName="sibTrans" presStyleLbl="sibTrans1D1" presStyleIdx="0" presStyleCnt="8"/>
      <dgm:spPr/>
    </dgm:pt>
    <dgm:pt modelId="{23342354-B7EC-480C-B5F6-BAB896BE9A13}" type="pres">
      <dgm:prSet presAssocID="{5E97B892-DB4F-4B9E-B14D-18F8D6E2B054}" presName="node" presStyleLbl="node1" presStyleIdx="1" presStyleCnt="8" custScaleX="159199" custScaleY="121000">
        <dgm:presLayoutVars>
          <dgm:bulletEnabled val="1"/>
        </dgm:presLayoutVars>
      </dgm:prSet>
      <dgm:spPr>
        <a:prstGeom prst="trapezoid">
          <a:avLst/>
        </a:prstGeom>
      </dgm:spPr>
    </dgm:pt>
    <dgm:pt modelId="{DC6E31B2-0437-4EAF-B056-AC03269BA806}" type="pres">
      <dgm:prSet presAssocID="{5E97B892-DB4F-4B9E-B14D-18F8D6E2B054}" presName="spNode" presStyleCnt="0"/>
      <dgm:spPr/>
    </dgm:pt>
    <dgm:pt modelId="{9B95CCE9-10CD-47F1-B0EE-C2C5C37525B5}" type="pres">
      <dgm:prSet presAssocID="{320378CF-0BF7-43F5-96C0-35EEABFFAA07}" presName="sibTrans" presStyleLbl="sibTrans1D1" presStyleIdx="1" presStyleCnt="8"/>
      <dgm:spPr/>
    </dgm:pt>
    <dgm:pt modelId="{16EDC2F5-4463-4B01-9ED3-5833B5AA66CD}" type="pres">
      <dgm:prSet presAssocID="{63850D50-3F55-45A7-A739-2746DC491FB9}" presName="node" presStyleLbl="node1" presStyleIdx="2" presStyleCnt="8" custScaleX="159199" custScaleY="121000">
        <dgm:presLayoutVars>
          <dgm:bulletEnabled val="1"/>
        </dgm:presLayoutVars>
      </dgm:prSet>
      <dgm:spPr>
        <a:prstGeom prst="trapezoid">
          <a:avLst/>
        </a:prstGeom>
      </dgm:spPr>
    </dgm:pt>
    <dgm:pt modelId="{34690B2A-37E1-4E37-BD76-53FEC88EE512}" type="pres">
      <dgm:prSet presAssocID="{63850D50-3F55-45A7-A739-2746DC491FB9}" presName="spNode" presStyleCnt="0"/>
      <dgm:spPr/>
    </dgm:pt>
    <dgm:pt modelId="{66028C35-CBEF-40E5-9FE4-76276E2C4AB3}" type="pres">
      <dgm:prSet presAssocID="{E65C80F2-2063-40B8-BAEB-CD2329218FBA}" presName="sibTrans" presStyleLbl="sibTrans1D1" presStyleIdx="2" presStyleCnt="8"/>
      <dgm:spPr/>
    </dgm:pt>
    <dgm:pt modelId="{8055F9F5-7D6D-4A55-9EA3-E1B3D44DAF4C}" type="pres">
      <dgm:prSet presAssocID="{E8771F09-2CB0-432A-B597-78A96A462683}" presName="node" presStyleLbl="node1" presStyleIdx="3" presStyleCnt="8" custScaleX="159199" custScaleY="121000">
        <dgm:presLayoutVars>
          <dgm:bulletEnabled val="1"/>
        </dgm:presLayoutVars>
      </dgm:prSet>
      <dgm:spPr>
        <a:prstGeom prst="trapezoid">
          <a:avLst/>
        </a:prstGeom>
      </dgm:spPr>
    </dgm:pt>
    <dgm:pt modelId="{54D815E9-C472-4323-A235-F5EEF4E7FE04}" type="pres">
      <dgm:prSet presAssocID="{E8771F09-2CB0-432A-B597-78A96A462683}" presName="spNode" presStyleCnt="0"/>
      <dgm:spPr/>
    </dgm:pt>
    <dgm:pt modelId="{EA6E0966-EA46-486A-AD53-EEADAC3691DF}" type="pres">
      <dgm:prSet presAssocID="{94A6CD1B-78DC-4AFE-9010-6AA2F87208F5}" presName="sibTrans" presStyleLbl="sibTrans1D1" presStyleIdx="3" presStyleCnt="8"/>
      <dgm:spPr/>
    </dgm:pt>
    <dgm:pt modelId="{F8730638-D3CE-4C47-9D6F-B6FA8C653B52}" type="pres">
      <dgm:prSet presAssocID="{1C0B185A-2E88-4661-ADC1-ED6F447A8186}" presName="node" presStyleLbl="node1" presStyleIdx="4" presStyleCnt="8" custScaleX="159199" custScaleY="121000">
        <dgm:presLayoutVars>
          <dgm:bulletEnabled val="1"/>
        </dgm:presLayoutVars>
      </dgm:prSet>
      <dgm:spPr>
        <a:prstGeom prst="trapezoid">
          <a:avLst/>
        </a:prstGeom>
      </dgm:spPr>
    </dgm:pt>
    <dgm:pt modelId="{E2E6A05E-1DD1-4E59-9B69-9CE7D2172002}" type="pres">
      <dgm:prSet presAssocID="{1C0B185A-2E88-4661-ADC1-ED6F447A8186}" presName="spNode" presStyleCnt="0"/>
      <dgm:spPr/>
    </dgm:pt>
    <dgm:pt modelId="{98F96DB2-1EBC-48E9-AA8C-1F4FC76109A6}" type="pres">
      <dgm:prSet presAssocID="{B8000E01-AD6A-4C5B-B685-218C303B92BB}" presName="sibTrans" presStyleLbl="sibTrans1D1" presStyleIdx="4" presStyleCnt="8"/>
      <dgm:spPr/>
    </dgm:pt>
    <dgm:pt modelId="{92EEA436-EEF0-4EF3-B338-45CD08E3A96E}" type="pres">
      <dgm:prSet presAssocID="{8472A763-7ABD-4A47-B5CC-71680EC9DF0E}" presName="node" presStyleLbl="node1" presStyleIdx="5" presStyleCnt="8" custScaleX="159199" custScaleY="121000">
        <dgm:presLayoutVars>
          <dgm:bulletEnabled val="1"/>
        </dgm:presLayoutVars>
      </dgm:prSet>
      <dgm:spPr>
        <a:prstGeom prst="trapezoid">
          <a:avLst/>
        </a:prstGeom>
      </dgm:spPr>
    </dgm:pt>
    <dgm:pt modelId="{701E935D-3BF2-4905-833B-8FC1FA899B33}" type="pres">
      <dgm:prSet presAssocID="{8472A763-7ABD-4A47-B5CC-71680EC9DF0E}" presName="spNode" presStyleCnt="0"/>
      <dgm:spPr/>
    </dgm:pt>
    <dgm:pt modelId="{24F79764-78E3-4E9F-8E3E-41401A700346}" type="pres">
      <dgm:prSet presAssocID="{07241CB9-83CE-4378-AD9F-5130674A137A}" presName="sibTrans" presStyleLbl="sibTrans1D1" presStyleIdx="5" presStyleCnt="8"/>
      <dgm:spPr/>
    </dgm:pt>
    <dgm:pt modelId="{C100DB67-ED67-47A4-A3C7-1722F678506B}" type="pres">
      <dgm:prSet presAssocID="{24F36728-B663-4DF4-9EF1-C21682B9C0A0}" presName="node" presStyleLbl="node1" presStyleIdx="6" presStyleCnt="8" custScaleX="159199" custScaleY="121000">
        <dgm:presLayoutVars>
          <dgm:bulletEnabled val="1"/>
        </dgm:presLayoutVars>
      </dgm:prSet>
      <dgm:spPr>
        <a:prstGeom prst="trapezoid">
          <a:avLst/>
        </a:prstGeom>
      </dgm:spPr>
    </dgm:pt>
    <dgm:pt modelId="{1BF588EC-1F02-459E-9D32-28ADAC6BD1DC}" type="pres">
      <dgm:prSet presAssocID="{24F36728-B663-4DF4-9EF1-C21682B9C0A0}" presName="spNode" presStyleCnt="0"/>
      <dgm:spPr/>
    </dgm:pt>
    <dgm:pt modelId="{2F51682D-07BF-4B32-9F69-1FC9EEE6FCDD}" type="pres">
      <dgm:prSet presAssocID="{F8DC1A87-A0BD-4FAA-97FE-8A64AE4A246B}" presName="sibTrans" presStyleLbl="sibTrans1D1" presStyleIdx="6" presStyleCnt="8"/>
      <dgm:spPr/>
    </dgm:pt>
    <dgm:pt modelId="{5E81036D-11B4-4121-9937-5FDBB283EBFA}" type="pres">
      <dgm:prSet presAssocID="{D7FF867B-E028-44F4-A4D9-A6F0D7A6B172}" presName="node" presStyleLbl="node1" presStyleIdx="7" presStyleCnt="8" custScaleX="159199" custScaleY="121000">
        <dgm:presLayoutVars>
          <dgm:bulletEnabled val="1"/>
        </dgm:presLayoutVars>
      </dgm:prSet>
      <dgm:spPr>
        <a:prstGeom prst="trapezoid">
          <a:avLst/>
        </a:prstGeom>
      </dgm:spPr>
    </dgm:pt>
    <dgm:pt modelId="{3B6850A2-A8EF-488E-96E0-AA700AC01A86}" type="pres">
      <dgm:prSet presAssocID="{D7FF867B-E028-44F4-A4D9-A6F0D7A6B172}" presName="spNode" presStyleCnt="0"/>
      <dgm:spPr/>
    </dgm:pt>
    <dgm:pt modelId="{FE0E3BFE-42A9-48DB-8DE0-F6FB1DC5AD9B}" type="pres">
      <dgm:prSet presAssocID="{2580ABB6-96D8-4776-B5A3-DE35BA164562}" presName="sibTrans" presStyleLbl="sibTrans1D1" presStyleIdx="7" presStyleCnt="8"/>
      <dgm:spPr/>
    </dgm:pt>
  </dgm:ptLst>
  <dgm:cxnLst>
    <dgm:cxn modelId="{717B0C09-CE5B-4E1C-B650-B9D831E014AC}" type="presOf" srcId="{BA707380-9F86-46C4-8FD8-F35C7BAFF976}" destId="{45421FBC-6F8F-426A-AFC1-E7241C6FCEEC}" srcOrd="0" destOrd="0" presId="urn:microsoft.com/office/officeart/2005/8/layout/cycle6"/>
    <dgm:cxn modelId="{223AD009-2F6F-4E4D-AA60-255017ABC05F}" srcId="{BA707380-9F86-46C4-8FD8-F35C7BAFF976}" destId="{5E97B892-DB4F-4B9E-B14D-18F8D6E2B054}" srcOrd="1" destOrd="0" parTransId="{BB304A8F-5F71-4320-B2B5-4277F2FBBC62}" sibTransId="{320378CF-0BF7-43F5-96C0-35EEABFFAA07}"/>
    <dgm:cxn modelId="{B83B1B18-4AF0-4ABA-92BB-93BABBB262E5}" type="presOf" srcId="{1C0B185A-2E88-4661-ADC1-ED6F447A8186}" destId="{F8730638-D3CE-4C47-9D6F-B6FA8C653B52}" srcOrd="0" destOrd="0" presId="urn:microsoft.com/office/officeart/2005/8/layout/cycle6"/>
    <dgm:cxn modelId="{6894291A-8172-484F-8982-671F03A9FC3E}" type="presOf" srcId="{8472A763-7ABD-4A47-B5CC-71680EC9DF0E}" destId="{92EEA436-EEF0-4EF3-B338-45CD08E3A96E}" srcOrd="0" destOrd="0" presId="urn:microsoft.com/office/officeart/2005/8/layout/cycle6"/>
    <dgm:cxn modelId="{18918740-6A48-4243-81A3-D99052D17CB8}" type="presOf" srcId="{D7FF867B-E028-44F4-A4D9-A6F0D7A6B172}" destId="{5E81036D-11B4-4121-9937-5FDBB283EBFA}" srcOrd="0" destOrd="0" presId="urn:microsoft.com/office/officeart/2005/8/layout/cycle6"/>
    <dgm:cxn modelId="{4A1E965C-A794-4078-B0D1-86A9D696C18D}" type="presOf" srcId="{94A6CD1B-78DC-4AFE-9010-6AA2F87208F5}" destId="{EA6E0966-EA46-486A-AD53-EEADAC3691DF}" srcOrd="0" destOrd="0" presId="urn:microsoft.com/office/officeart/2005/8/layout/cycle6"/>
    <dgm:cxn modelId="{52693362-7D1A-451B-BCE0-EBF34230C1CF}" type="presOf" srcId="{B8000E01-AD6A-4C5B-B685-218C303B92BB}" destId="{98F96DB2-1EBC-48E9-AA8C-1F4FC76109A6}" srcOrd="0" destOrd="0" presId="urn:microsoft.com/office/officeart/2005/8/layout/cycle6"/>
    <dgm:cxn modelId="{9BE9AA4D-0496-4B06-9A48-7D349DD2271D}" type="presOf" srcId="{07241CB9-83CE-4378-AD9F-5130674A137A}" destId="{24F79764-78E3-4E9F-8E3E-41401A700346}" srcOrd="0" destOrd="0" presId="urn:microsoft.com/office/officeart/2005/8/layout/cycle6"/>
    <dgm:cxn modelId="{2C4CB74F-F2F5-4035-9399-CAE52208EC85}" srcId="{BA707380-9F86-46C4-8FD8-F35C7BAFF976}" destId="{9B316054-C402-4676-AF1A-E5D4A383D731}" srcOrd="0" destOrd="0" parTransId="{BDE71703-C173-4F95-89D6-482F9B6C85D1}" sibTransId="{634C517E-26EE-4E4B-A9C0-B010A506CECF}"/>
    <dgm:cxn modelId="{CCB97E71-2B4A-495D-B7E2-B407CA910E76}" srcId="{BA707380-9F86-46C4-8FD8-F35C7BAFF976}" destId="{8472A763-7ABD-4A47-B5CC-71680EC9DF0E}" srcOrd="5" destOrd="0" parTransId="{D8B369DF-10C5-4763-98B5-C25F4E7945EA}" sibTransId="{07241CB9-83CE-4378-AD9F-5130674A137A}"/>
    <dgm:cxn modelId="{31D84872-3B45-4D1D-9DD0-E3F704851C29}" type="presOf" srcId="{24F36728-B663-4DF4-9EF1-C21682B9C0A0}" destId="{C100DB67-ED67-47A4-A3C7-1722F678506B}" srcOrd="0" destOrd="0" presId="urn:microsoft.com/office/officeart/2005/8/layout/cycle6"/>
    <dgm:cxn modelId="{81F27F53-8635-46AB-A726-B54809BEE6E3}" srcId="{BA707380-9F86-46C4-8FD8-F35C7BAFF976}" destId="{1C0B185A-2E88-4661-ADC1-ED6F447A8186}" srcOrd="4" destOrd="0" parTransId="{58095ED5-0540-4D17-B3D6-997829699EB4}" sibTransId="{B8000E01-AD6A-4C5B-B685-218C303B92BB}"/>
    <dgm:cxn modelId="{09AE3874-A1E4-4E29-8A84-8D2F19C3796E}" srcId="{BA707380-9F86-46C4-8FD8-F35C7BAFF976}" destId="{E8771F09-2CB0-432A-B597-78A96A462683}" srcOrd="3" destOrd="0" parTransId="{7FB5B6A3-FADB-445D-8C9B-915035749E3C}" sibTransId="{94A6CD1B-78DC-4AFE-9010-6AA2F87208F5}"/>
    <dgm:cxn modelId="{1A8DD194-CB4B-4E53-B45F-8628DDC67546}" srcId="{BA707380-9F86-46C4-8FD8-F35C7BAFF976}" destId="{D7FF867B-E028-44F4-A4D9-A6F0D7A6B172}" srcOrd="7" destOrd="0" parTransId="{B3A5DBB5-A74E-4FBA-877E-1CEA641AFD3E}" sibTransId="{2580ABB6-96D8-4776-B5A3-DE35BA164562}"/>
    <dgm:cxn modelId="{B0278397-86A9-45D3-B2C1-A983DC7EA2C3}" type="presOf" srcId="{5E97B892-DB4F-4B9E-B14D-18F8D6E2B054}" destId="{23342354-B7EC-480C-B5F6-BAB896BE9A13}" srcOrd="0" destOrd="0" presId="urn:microsoft.com/office/officeart/2005/8/layout/cycle6"/>
    <dgm:cxn modelId="{73104299-F662-42AC-8A50-7216520B7170}" type="presOf" srcId="{63850D50-3F55-45A7-A739-2746DC491FB9}" destId="{16EDC2F5-4463-4B01-9ED3-5833B5AA66CD}" srcOrd="0" destOrd="0" presId="urn:microsoft.com/office/officeart/2005/8/layout/cycle6"/>
    <dgm:cxn modelId="{81FC48A0-2EDF-4BF9-97E7-DE03573D4251}" srcId="{BA707380-9F86-46C4-8FD8-F35C7BAFF976}" destId="{63850D50-3F55-45A7-A739-2746DC491FB9}" srcOrd="2" destOrd="0" parTransId="{9CC00889-0D13-4882-8D79-07A10F197703}" sibTransId="{E65C80F2-2063-40B8-BAEB-CD2329218FBA}"/>
    <dgm:cxn modelId="{97A538B1-9733-414F-A103-66ED2B44429B}" type="presOf" srcId="{E8771F09-2CB0-432A-B597-78A96A462683}" destId="{8055F9F5-7D6D-4A55-9EA3-E1B3D44DAF4C}" srcOrd="0" destOrd="0" presId="urn:microsoft.com/office/officeart/2005/8/layout/cycle6"/>
    <dgm:cxn modelId="{6C9419BE-1622-4FD5-8C14-38F0DFDE043C}" type="presOf" srcId="{2580ABB6-96D8-4776-B5A3-DE35BA164562}" destId="{FE0E3BFE-42A9-48DB-8DE0-F6FB1DC5AD9B}" srcOrd="0" destOrd="0" presId="urn:microsoft.com/office/officeart/2005/8/layout/cycle6"/>
    <dgm:cxn modelId="{016A2EBF-89B8-4399-98DA-45D7738A8A59}" type="presOf" srcId="{F8DC1A87-A0BD-4FAA-97FE-8A64AE4A246B}" destId="{2F51682D-07BF-4B32-9F69-1FC9EEE6FCDD}" srcOrd="0" destOrd="0" presId="urn:microsoft.com/office/officeart/2005/8/layout/cycle6"/>
    <dgm:cxn modelId="{34299DC2-6E3E-4199-855C-B28A648BA864}" type="presOf" srcId="{E65C80F2-2063-40B8-BAEB-CD2329218FBA}" destId="{66028C35-CBEF-40E5-9FE4-76276E2C4AB3}" srcOrd="0" destOrd="0" presId="urn:microsoft.com/office/officeart/2005/8/layout/cycle6"/>
    <dgm:cxn modelId="{B6D398D1-7615-4BDC-8260-D0D50C1AF3F0}" srcId="{BA707380-9F86-46C4-8FD8-F35C7BAFF976}" destId="{24F36728-B663-4DF4-9EF1-C21682B9C0A0}" srcOrd="6" destOrd="0" parTransId="{692250B6-906E-42E6-ACA4-CF1429632218}" sibTransId="{F8DC1A87-A0BD-4FAA-97FE-8A64AE4A246B}"/>
    <dgm:cxn modelId="{DD0A29D4-F98B-4EBA-9D27-68BB7EC6ACAF}" type="presOf" srcId="{634C517E-26EE-4E4B-A9C0-B010A506CECF}" destId="{F0833C77-B152-4E4F-96C0-B0C947E63297}" srcOrd="0" destOrd="0" presId="urn:microsoft.com/office/officeart/2005/8/layout/cycle6"/>
    <dgm:cxn modelId="{B84321DD-3DF7-4A95-9733-F21D2DFBB7D9}" type="presOf" srcId="{9B316054-C402-4676-AF1A-E5D4A383D731}" destId="{36C7F1E9-5DE0-48C7-A047-F3F990551BAB}" srcOrd="0" destOrd="0" presId="urn:microsoft.com/office/officeart/2005/8/layout/cycle6"/>
    <dgm:cxn modelId="{4CE88FEA-D45A-4DCC-874D-EB79EAA51710}" type="presOf" srcId="{320378CF-0BF7-43F5-96C0-35EEABFFAA07}" destId="{9B95CCE9-10CD-47F1-B0EE-C2C5C37525B5}" srcOrd="0" destOrd="0" presId="urn:microsoft.com/office/officeart/2005/8/layout/cycle6"/>
    <dgm:cxn modelId="{8E0A31D5-C807-4F68-9787-11026AC3F21E}" type="presParOf" srcId="{45421FBC-6F8F-426A-AFC1-E7241C6FCEEC}" destId="{36C7F1E9-5DE0-48C7-A047-F3F990551BAB}" srcOrd="0" destOrd="0" presId="urn:microsoft.com/office/officeart/2005/8/layout/cycle6"/>
    <dgm:cxn modelId="{4CA548B9-F8F7-4E72-9BD2-0446503C7C0B}" type="presParOf" srcId="{45421FBC-6F8F-426A-AFC1-E7241C6FCEEC}" destId="{A42AEC99-0920-4D67-9BC6-91DBD7804CAD}" srcOrd="1" destOrd="0" presId="urn:microsoft.com/office/officeart/2005/8/layout/cycle6"/>
    <dgm:cxn modelId="{A3143E0A-A223-49FC-AF71-A1D45737F755}" type="presParOf" srcId="{45421FBC-6F8F-426A-AFC1-E7241C6FCEEC}" destId="{F0833C77-B152-4E4F-96C0-B0C947E63297}" srcOrd="2" destOrd="0" presId="urn:microsoft.com/office/officeart/2005/8/layout/cycle6"/>
    <dgm:cxn modelId="{02B404AD-44CE-45A9-9789-51B59043295F}" type="presParOf" srcId="{45421FBC-6F8F-426A-AFC1-E7241C6FCEEC}" destId="{23342354-B7EC-480C-B5F6-BAB896BE9A13}" srcOrd="3" destOrd="0" presId="urn:microsoft.com/office/officeart/2005/8/layout/cycle6"/>
    <dgm:cxn modelId="{58B74A8B-205E-4AC4-9247-456B9B7D0477}" type="presParOf" srcId="{45421FBC-6F8F-426A-AFC1-E7241C6FCEEC}" destId="{DC6E31B2-0437-4EAF-B056-AC03269BA806}" srcOrd="4" destOrd="0" presId="urn:microsoft.com/office/officeart/2005/8/layout/cycle6"/>
    <dgm:cxn modelId="{EE0A2586-460C-45CC-B8C0-078BE280FD76}" type="presParOf" srcId="{45421FBC-6F8F-426A-AFC1-E7241C6FCEEC}" destId="{9B95CCE9-10CD-47F1-B0EE-C2C5C37525B5}" srcOrd="5" destOrd="0" presId="urn:microsoft.com/office/officeart/2005/8/layout/cycle6"/>
    <dgm:cxn modelId="{7BE4D087-369C-4FD1-950F-90C7F240214A}" type="presParOf" srcId="{45421FBC-6F8F-426A-AFC1-E7241C6FCEEC}" destId="{16EDC2F5-4463-4B01-9ED3-5833B5AA66CD}" srcOrd="6" destOrd="0" presId="urn:microsoft.com/office/officeart/2005/8/layout/cycle6"/>
    <dgm:cxn modelId="{C9D969ED-4E8C-4851-83D5-0968AD4F38D6}" type="presParOf" srcId="{45421FBC-6F8F-426A-AFC1-E7241C6FCEEC}" destId="{34690B2A-37E1-4E37-BD76-53FEC88EE512}" srcOrd="7" destOrd="0" presId="urn:microsoft.com/office/officeart/2005/8/layout/cycle6"/>
    <dgm:cxn modelId="{4D3D32F9-8601-4BA2-A856-455F6CE931CE}" type="presParOf" srcId="{45421FBC-6F8F-426A-AFC1-E7241C6FCEEC}" destId="{66028C35-CBEF-40E5-9FE4-76276E2C4AB3}" srcOrd="8" destOrd="0" presId="urn:microsoft.com/office/officeart/2005/8/layout/cycle6"/>
    <dgm:cxn modelId="{9BF36389-47B9-4B48-BA08-EDC7FA6DEDF0}" type="presParOf" srcId="{45421FBC-6F8F-426A-AFC1-E7241C6FCEEC}" destId="{8055F9F5-7D6D-4A55-9EA3-E1B3D44DAF4C}" srcOrd="9" destOrd="0" presId="urn:microsoft.com/office/officeart/2005/8/layout/cycle6"/>
    <dgm:cxn modelId="{1F093A2E-25C4-47BB-808A-5EB31BBFBC25}" type="presParOf" srcId="{45421FBC-6F8F-426A-AFC1-E7241C6FCEEC}" destId="{54D815E9-C472-4323-A235-F5EEF4E7FE04}" srcOrd="10" destOrd="0" presId="urn:microsoft.com/office/officeart/2005/8/layout/cycle6"/>
    <dgm:cxn modelId="{5B49F0B6-625C-4EA3-AEEB-7C68622793EE}" type="presParOf" srcId="{45421FBC-6F8F-426A-AFC1-E7241C6FCEEC}" destId="{EA6E0966-EA46-486A-AD53-EEADAC3691DF}" srcOrd="11" destOrd="0" presId="urn:microsoft.com/office/officeart/2005/8/layout/cycle6"/>
    <dgm:cxn modelId="{EC17F9B4-7BB2-4238-B724-DBC6BBD49154}" type="presParOf" srcId="{45421FBC-6F8F-426A-AFC1-E7241C6FCEEC}" destId="{F8730638-D3CE-4C47-9D6F-B6FA8C653B52}" srcOrd="12" destOrd="0" presId="urn:microsoft.com/office/officeart/2005/8/layout/cycle6"/>
    <dgm:cxn modelId="{8B24D3E7-C22B-4F0B-B8A0-0B2F3306A4DD}" type="presParOf" srcId="{45421FBC-6F8F-426A-AFC1-E7241C6FCEEC}" destId="{E2E6A05E-1DD1-4E59-9B69-9CE7D2172002}" srcOrd="13" destOrd="0" presId="urn:microsoft.com/office/officeart/2005/8/layout/cycle6"/>
    <dgm:cxn modelId="{21FC8079-D0F9-4821-A56F-9BBEA252559A}" type="presParOf" srcId="{45421FBC-6F8F-426A-AFC1-E7241C6FCEEC}" destId="{98F96DB2-1EBC-48E9-AA8C-1F4FC76109A6}" srcOrd="14" destOrd="0" presId="urn:microsoft.com/office/officeart/2005/8/layout/cycle6"/>
    <dgm:cxn modelId="{C80B51D6-8949-4F1D-8039-2046156CDA8D}" type="presParOf" srcId="{45421FBC-6F8F-426A-AFC1-E7241C6FCEEC}" destId="{92EEA436-EEF0-4EF3-B338-45CD08E3A96E}" srcOrd="15" destOrd="0" presId="urn:microsoft.com/office/officeart/2005/8/layout/cycle6"/>
    <dgm:cxn modelId="{078C50D4-C42C-46A8-8B35-A0DEB01FC4FF}" type="presParOf" srcId="{45421FBC-6F8F-426A-AFC1-E7241C6FCEEC}" destId="{701E935D-3BF2-4905-833B-8FC1FA899B33}" srcOrd="16" destOrd="0" presId="urn:microsoft.com/office/officeart/2005/8/layout/cycle6"/>
    <dgm:cxn modelId="{FFB59D81-1880-466B-A86F-72DD2616EA8D}" type="presParOf" srcId="{45421FBC-6F8F-426A-AFC1-E7241C6FCEEC}" destId="{24F79764-78E3-4E9F-8E3E-41401A700346}" srcOrd="17" destOrd="0" presId="urn:microsoft.com/office/officeart/2005/8/layout/cycle6"/>
    <dgm:cxn modelId="{659F04C3-2A5F-4B07-957A-6A33E18C3DDF}" type="presParOf" srcId="{45421FBC-6F8F-426A-AFC1-E7241C6FCEEC}" destId="{C100DB67-ED67-47A4-A3C7-1722F678506B}" srcOrd="18" destOrd="0" presId="urn:microsoft.com/office/officeart/2005/8/layout/cycle6"/>
    <dgm:cxn modelId="{6726EF71-102A-4150-999B-472C4340648F}" type="presParOf" srcId="{45421FBC-6F8F-426A-AFC1-E7241C6FCEEC}" destId="{1BF588EC-1F02-459E-9D32-28ADAC6BD1DC}" srcOrd="19" destOrd="0" presId="urn:microsoft.com/office/officeart/2005/8/layout/cycle6"/>
    <dgm:cxn modelId="{C94D1173-C20D-4F4F-8C6B-C290477DE7BE}" type="presParOf" srcId="{45421FBC-6F8F-426A-AFC1-E7241C6FCEEC}" destId="{2F51682D-07BF-4B32-9F69-1FC9EEE6FCDD}" srcOrd="20" destOrd="0" presId="urn:microsoft.com/office/officeart/2005/8/layout/cycle6"/>
    <dgm:cxn modelId="{6B1CFB56-C2BC-4C0A-97A7-8D174F0D512E}" type="presParOf" srcId="{45421FBC-6F8F-426A-AFC1-E7241C6FCEEC}" destId="{5E81036D-11B4-4121-9937-5FDBB283EBFA}" srcOrd="21" destOrd="0" presId="urn:microsoft.com/office/officeart/2005/8/layout/cycle6"/>
    <dgm:cxn modelId="{1713598F-B223-47B1-8C8A-AAE3A5EB1BBD}" type="presParOf" srcId="{45421FBC-6F8F-426A-AFC1-E7241C6FCEEC}" destId="{3B6850A2-A8EF-488E-96E0-AA700AC01A86}" srcOrd="22" destOrd="0" presId="urn:microsoft.com/office/officeart/2005/8/layout/cycle6"/>
    <dgm:cxn modelId="{D16A7057-D5F4-45B1-87AE-3E6C0657E5AB}" type="presParOf" srcId="{45421FBC-6F8F-426A-AFC1-E7241C6FCEEC}" destId="{FE0E3BFE-42A9-48DB-8DE0-F6FB1DC5AD9B}" srcOrd="23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5E534-31C7-4281-9745-227441484B63}">
      <dsp:nvSpPr>
        <dsp:cNvPr id="0" name=""/>
        <dsp:cNvSpPr/>
      </dsp:nvSpPr>
      <dsp:spPr>
        <a:xfrm>
          <a:off x="0" y="22569"/>
          <a:ext cx="6263640" cy="8805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C1B94-25CE-4BDD-93A4-49D08928F2EC}">
      <dsp:nvSpPr>
        <dsp:cNvPr id="0" name=""/>
        <dsp:cNvSpPr/>
      </dsp:nvSpPr>
      <dsp:spPr>
        <a:xfrm>
          <a:off x="130495" y="527"/>
          <a:ext cx="756026" cy="9246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04B28-966C-4E2D-9934-2E69EBB36424}">
      <dsp:nvSpPr>
        <dsp:cNvPr id="0" name=""/>
        <dsp:cNvSpPr/>
      </dsp:nvSpPr>
      <dsp:spPr>
        <a:xfrm>
          <a:off x="1017017" y="22569"/>
          <a:ext cx="5246622" cy="88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190" tIns="93190" rIns="93190" bIns="931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Problem definition</a:t>
          </a:r>
        </a:p>
      </dsp:txBody>
      <dsp:txXfrm>
        <a:off x="1017017" y="22569"/>
        <a:ext cx="5246622" cy="880535"/>
      </dsp:txXfrm>
    </dsp:sp>
    <dsp:sp modelId="{A583339F-9462-455D-835C-6288F40CC25B}">
      <dsp:nvSpPr>
        <dsp:cNvPr id="0" name=""/>
        <dsp:cNvSpPr/>
      </dsp:nvSpPr>
      <dsp:spPr>
        <a:xfrm>
          <a:off x="0" y="1167323"/>
          <a:ext cx="6263640" cy="8805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67E7D-9E4D-4464-B9B7-80896B280D6D}">
      <dsp:nvSpPr>
        <dsp:cNvPr id="0" name=""/>
        <dsp:cNvSpPr/>
      </dsp:nvSpPr>
      <dsp:spPr>
        <a:xfrm>
          <a:off x="130495" y="1145281"/>
          <a:ext cx="756026" cy="9246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382FB-5B8E-49DE-9E01-6114F88D0F99}">
      <dsp:nvSpPr>
        <dsp:cNvPr id="0" name=""/>
        <dsp:cNvSpPr/>
      </dsp:nvSpPr>
      <dsp:spPr>
        <a:xfrm>
          <a:off x="1017017" y="1167323"/>
          <a:ext cx="5246622" cy="88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190" tIns="93190" rIns="93190" bIns="931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PART model’s architecture</a:t>
          </a:r>
        </a:p>
      </dsp:txBody>
      <dsp:txXfrm>
        <a:off x="1017017" y="1167323"/>
        <a:ext cx="5246622" cy="880535"/>
      </dsp:txXfrm>
    </dsp:sp>
    <dsp:sp modelId="{B9A80D67-99ED-43D2-8987-EBA68BD9DF50}">
      <dsp:nvSpPr>
        <dsp:cNvPr id="0" name=""/>
        <dsp:cNvSpPr/>
      </dsp:nvSpPr>
      <dsp:spPr>
        <a:xfrm>
          <a:off x="0" y="2312076"/>
          <a:ext cx="6263640" cy="8805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F73F4-E30B-419A-ABEC-40951CEF8E66}">
      <dsp:nvSpPr>
        <dsp:cNvPr id="0" name=""/>
        <dsp:cNvSpPr/>
      </dsp:nvSpPr>
      <dsp:spPr>
        <a:xfrm flipH="1">
          <a:off x="130495" y="2290034"/>
          <a:ext cx="756026" cy="9246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90910-466F-45EC-ADEE-D1D14DCF7CAE}">
      <dsp:nvSpPr>
        <dsp:cNvPr id="0" name=""/>
        <dsp:cNvSpPr/>
      </dsp:nvSpPr>
      <dsp:spPr>
        <a:xfrm>
          <a:off x="1017017" y="2312076"/>
          <a:ext cx="5246622" cy="88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190" tIns="93190" rIns="93190" bIns="931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UML diagram for GUI</a:t>
          </a:r>
        </a:p>
      </dsp:txBody>
      <dsp:txXfrm>
        <a:off x="1017017" y="2312076"/>
        <a:ext cx="5246622" cy="880535"/>
      </dsp:txXfrm>
    </dsp:sp>
    <dsp:sp modelId="{45FC1AA4-EC46-408F-9E13-174C88FAF06A}">
      <dsp:nvSpPr>
        <dsp:cNvPr id="0" name=""/>
        <dsp:cNvSpPr/>
      </dsp:nvSpPr>
      <dsp:spPr>
        <a:xfrm>
          <a:off x="0" y="3456829"/>
          <a:ext cx="6263640" cy="8805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C1631-45A2-42B7-B570-2B0C1583EDEA}">
      <dsp:nvSpPr>
        <dsp:cNvPr id="0" name=""/>
        <dsp:cNvSpPr/>
      </dsp:nvSpPr>
      <dsp:spPr>
        <a:xfrm>
          <a:off x="130495" y="3434787"/>
          <a:ext cx="756026" cy="9246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C744B-B9CE-4BEB-9FE7-83205B18F48A}">
      <dsp:nvSpPr>
        <dsp:cNvPr id="0" name=""/>
        <dsp:cNvSpPr/>
      </dsp:nvSpPr>
      <dsp:spPr>
        <a:xfrm>
          <a:off x="1017017" y="3456829"/>
          <a:ext cx="5246622" cy="88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190" tIns="93190" rIns="93190" bIns="931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GUI</a:t>
          </a:r>
        </a:p>
      </dsp:txBody>
      <dsp:txXfrm>
        <a:off x="1017017" y="3456829"/>
        <a:ext cx="5246622" cy="880535"/>
      </dsp:txXfrm>
    </dsp:sp>
    <dsp:sp modelId="{1AD49F6A-DEB1-4315-A730-05D66C20759D}">
      <dsp:nvSpPr>
        <dsp:cNvPr id="0" name=""/>
        <dsp:cNvSpPr/>
      </dsp:nvSpPr>
      <dsp:spPr>
        <a:xfrm>
          <a:off x="0" y="4601582"/>
          <a:ext cx="6263640" cy="8805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C77E6-9BE1-4D30-8E28-9D495F08AC13}">
      <dsp:nvSpPr>
        <dsp:cNvPr id="0" name=""/>
        <dsp:cNvSpPr/>
      </dsp:nvSpPr>
      <dsp:spPr>
        <a:xfrm>
          <a:off x="130495" y="4579540"/>
          <a:ext cx="756026" cy="9246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AEF04-60A5-4956-9F35-AE9AE8CE585B}">
      <dsp:nvSpPr>
        <dsp:cNvPr id="0" name=""/>
        <dsp:cNvSpPr/>
      </dsp:nvSpPr>
      <dsp:spPr>
        <a:xfrm>
          <a:off x="1017017" y="4601582"/>
          <a:ext cx="5246622" cy="88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190" tIns="93190" rIns="93190" bIns="931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Tests table for GUI</a:t>
          </a:r>
        </a:p>
      </dsp:txBody>
      <dsp:txXfrm>
        <a:off x="1017017" y="4601582"/>
        <a:ext cx="5246622" cy="880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7F1E9-5DE0-48C7-A047-F3F990551BAB}">
      <dsp:nvSpPr>
        <dsp:cNvPr id="0" name=""/>
        <dsp:cNvSpPr/>
      </dsp:nvSpPr>
      <dsp:spPr>
        <a:xfrm>
          <a:off x="3390899" y="-79509"/>
          <a:ext cx="1943101" cy="959961"/>
        </a:xfrm>
        <a:prstGeom prst="trapezoid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tx1"/>
              </a:solidFill>
              <a:effectLst/>
            </a:rPr>
            <a:t>Tokenization</a:t>
          </a:r>
          <a:endParaRPr lang="he-IL" sz="1800" b="1" kern="120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3550892" y="-467"/>
        <a:ext cx="1623115" cy="880919"/>
      </dsp:txXfrm>
    </dsp:sp>
    <dsp:sp modelId="{F0833C77-B152-4E4F-96C0-B0C947E63297}">
      <dsp:nvSpPr>
        <dsp:cNvPr id="0" name=""/>
        <dsp:cNvSpPr/>
      </dsp:nvSpPr>
      <dsp:spPr>
        <a:xfrm>
          <a:off x="1611204" y="400471"/>
          <a:ext cx="5502491" cy="5502491"/>
        </a:xfrm>
        <a:custGeom>
          <a:avLst/>
          <a:gdLst/>
          <a:ahLst/>
          <a:cxnLst/>
          <a:rect l="0" t="0" r="0" b="0"/>
          <a:pathLst>
            <a:path>
              <a:moveTo>
                <a:pt x="3726157" y="178523"/>
              </a:moveTo>
              <a:arcTo wR="2751245" hR="2751245" stAng="17445228" swAng="440369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42354-B7EC-480C-B5F6-BAB896BE9A13}">
      <dsp:nvSpPr>
        <dsp:cNvPr id="0" name=""/>
        <dsp:cNvSpPr/>
      </dsp:nvSpPr>
      <dsp:spPr>
        <a:xfrm>
          <a:off x="5336323" y="726311"/>
          <a:ext cx="1943101" cy="959961"/>
        </a:xfrm>
        <a:prstGeom prst="trapezoid">
          <a:avLst/>
        </a:prstGeom>
        <a:gradFill rotWithShape="0">
          <a:gsLst>
            <a:gs pos="0">
              <a:schemeClr val="accent2">
                <a:hueOff val="-207909"/>
                <a:satOff val="-11990"/>
                <a:lumOff val="12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07909"/>
                <a:satOff val="-11990"/>
                <a:lumOff val="12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07909"/>
                <a:satOff val="-11990"/>
                <a:lumOff val="12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tx1"/>
              </a:solidFill>
              <a:effectLst/>
            </a:rPr>
            <a:t>Punctuation removal</a:t>
          </a:r>
          <a:endParaRPr lang="he-IL" sz="1800" b="1" kern="120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5496316" y="805353"/>
        <a:ext cx="1623115" cy="880919"/>
      </dsp:txXfrm>
    </dsp:sp>
    <dsp:sp modelId="{9B95CCE9-10CD-47F1-B0EE-C2C5C37525B5}">
      <dsp:nvSpPr>
        <dsp:cNvPr id="0" name=""/>
        <dsp:cNvSpPr/>
      </dsp:nvSpPr>
      <dsp:spPr>
        <a:xfrm>
          <a:off x="1611204" y="400471"/>
          <a:ext cx="5502491" cy="5502491"/>
        </a:xfrm>
        <a:custGeom>
          <a:avLst/>
          <a:gdLst/>
          <a:ahLst/>
          <a:cxnLst/>
          <a:rect l="0" t="0" r="0" b="0"/>
          <a:pathLst>
            <a:path>
              <a:moveTo>
                <a:pt x="5085337" y="1294753"/>
              </a:moveTo>
              <a:arcTo wR="2751245" hR="2751245" stAng="19682130" swAng="1301838"/>
            </a:path>
          </a:pathLst>
        </a:custGeom>
        <a:noFill/>
        <a:ln w="635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EDC2F5-4463-4B01-9ED3-5833B5AA66CD}">
      <dsp:nvSpPr>
        <dsp:cNvPr id="0" name=""/>
        <dsp:cNvSpPr/>
      </dsp:nvSpPr>
      <dsp:spPr>
        <a:xfrm>
          <a:off x="6142144" y="2671736"/>
          <a:ext cx="1943101" cy="959961"/>
        </a:xfrm>
        <a:prstGeom prst="trapezoid">
          <a:avLst/>
        </a:prstGeom>
        <a:gradFill rotWithShape="0">
          <a:gsLst>
            <a:gs pos="0">
              <a:schemeClr val="accent2">
                <a:hueOff val="-415818"/>
                <a:satOff val="-23979"/>
                <a:lumOff val="24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15818"/>
                <a:satOff val="-23979"/>
                <a:lumOff val="24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15818"/>
                <a:satOff val="-23979"/>
                <a:lumOff val="24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tx1"/>
              </a:solidFill>
              <a:effectLst/>
            </a:rPr>
            <a:t>Numbers removal</a:t>
          </a:r>
          <a:endParaRPr lang="he-IL" sz="1800" b="1" kern="120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6302137" y="2750778"/>
        <a:ext cx="1623115" cy="880919"/>
      </dsp:txXfrm>
    </dsp:sp>
    <dsp:sp modelId="{66028C35-CBEF-40E5-9FE4-76276E2C4AB3}">
      <dsp:nvSpPr>
        <dsp:cNvPr id="0" name=""/>
        <dsp:cNvSpPr/>
      </dsp:nvSpPr>
      <dsp:spPr>
        <a:xfrm>
          <a:off x="1611204" y="400471"/>
          <a:ext cx="5502491" cy="5502491"/>
        </a:xfrm>
        <a:custGeom>
          <a:avLst/>
          <a:gdLst/>
          <a:ahLst/>
          <a:cxnLst/>
          <a:rect l="0" t="0" r="0" b="0"/>
          <a:pathLst>
            <a:path>
              <a:moveTo>
                <a:pt x="5458436" y="3241624"/>
              </a:moveTo>
              <a:arcTo wR="2751245" hR="2751245" stAng="616032" swAng="1301838"/>
            </a:path>
          </a:pathLst>
        </a:custGeom>
        <a:noFill/>
        <a:ln w="635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55F9F5-7D6D-4A55-9EA3-E1B3D44DAF4C}">
      <dsp:nvSpPr>
        <dsp:cNvPr id="0" name=""/>
        <dsp:cNvSpPr/>
      </dsp:nvSpPr>
      <dsp:spPr>
        <a:xfrm>
          <a:off x="5336323" y="4617160"/>
          <a:ext cx="1943101" cy="959961"/>
        </a:xfrm>
        <a:prstGeom prst="trapezoid">
          <a:avLst/>
        </a:prstGeom>
        <a:gradFill rotWithShape="0">
          <a:gsLst>
            <a:gs pos="0">
              <a:schemeClr val="accent2">
                <a:hueOff val="-623727"/>
                <a:satOff val="-35969"/>
                <a:lumOff val="36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23727"/>
                <a:satOff val="-35969"/>
                <a:lumOff val="36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23727"/>
                <a:satOff val="-35969"/>
                <a:lumOff val="36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tx1"/>
              </a:solidFill>
              <a:effectLst/>
            </a:rPr>
            <a:t>Stemming</a:t>
          </a:r>
          <a:endParaRPr lang="he-IL" sz="1800" b="1" kern="120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5496316" y="4696202"/>
        <a:ext cx="1623115" cy="880919"/>
      </dsp:txXfrm>
    </dsp:sp>
    <dsp:sp modelId="{EA6E0966-EA46-486A-AD53-EEADAC3691DF}">
      <dsp:nvSpPr>
        <dsp:cNvPr id="0" name=""/>
        <dsp:cNvSpPr/>
      </dsp:nvSpPr>
      <dsp:spPr>
        <a:xfrm>
          <a:off x="1611204" y="400471"/>
          <a:ext cx="5502491" cy="5502491"/>
        </a:xfrm>
        <a:custGeom>
          <a:avLst/>
          <a:gdLst/>
          <a:ahLst/>
          <a:cxnLst/>
          <a:rect l="0" t="0" r="0" b="0"/>
          <a:pathLst>
            <a:path>
              <a:moveTo>
                <a:pt x="4046830" y="5178345"/>
              </a:moveTo>
              <a:arcTo wR="2751245" hR="2751245" stAng="3714403" swAng="440369"/>
            </a:path>
          </a:pathLst>
        </a:custGeom>
        <a:noFill/>
        <a:ln w="635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30638-D3CE-4C47-9D6F-B6FA8C653B52}">
      <dsp:nvSpPr>
        <dsp:cNvPr id="0" name=""/>
        <dsp:cNvSpPr/>
      </dsp:nvSpPr>
      <dsp:spPr>
        <a:xfrm>
          <a:off x="3390899" y="5422981"/>
          <a:ext cx="1943101" cy="959961"/>
        </a:xfrm>
        <a:prstGeom prst="trapezoid">
          <a:avLst/>
        </a:prstGeom>
        <a:gradFill rotWithShape="0">
          <a:gsLst>
            <a:gs pos="0">
              <a:schemeClr val="accent2">
                <a:hueOff val="-831636"/>
                <a:satOff val="-47959"/>
                <a:lumOff val="49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1636"/>
                <a:satOff val="-47959"/>
                <a:lumOff val="49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1636"/>
                <a:satOff val="-47959"/>
                <a:lumOff val="49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tx1"/>
              </a:solidFill>
              <a:effectLst/>
            </a:rPr>
            <a:t>Lemmatization</a:t>
          </a:r>
          <a:endParaRPr lang="he-IL" sz="1800" b="1" kern="120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3550892" y="5502023"/>
        <a:ext cx="1623115" cy="880919"/>
      </dsp:txXfrm>
    </dsp:sp>
    <dsp:sp modelId="{98F96DB2-1EBC-48E9-AA8C-1F4FC76109A6}">
      <dsp:nvSpPr>
        <dsp:cNvPr id="0" name=""/>
        <dsp:cNvSpPr/>
      </dsp:nvSpPr>
      <dsp:spPr>
        <a:xfrm>
          <a:off x="1611204" y="400471"/>
          <a:ext cx="5502491" cy="5502491"/>
        </a:xfrm>
        <a:custGeom>
          <a:avLst/>
          <a:gdLst/>
          <a:ahLst/>
          <a:cxnLst/>
          <a:rect l="0" t="0" r="0" b="0"/>
          <a:pathLst>
            <a:path>
              <a:moveTo>
                <a:pt x="1776333" y="5323967"/>
              </a:moveTo>
              <a:arcTo wR="2751245" hR="2751245" stAng="6645228" swAng="440369"/>
            </a:path>
          </a:pathLst>
        </a:custGeom>
        <a:noFill/>
        <a:ln w="635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EEA436-EEF0-4EF3-B338-45CD08E3A96E}">
      <dsp:nvSpPr>
        <dsp:cNvPr id="0" name=""/>
        <dsp:cNvSpPr/>
      </dsp:nvSpPr>
      <dsp:spPr>
        <a:xfrm>
          <a:off x="1445474" y="4617160"/>
          <a:ext cx="1943101" cy="959961"/>
        </a:xfrm>
        <a:prstGeom prst="trapezoid">
          <a:avLst/>
        </a:prstGeom>
        <a:gradFill rotWithShape="0">
          <a:gsLst>
            <a:gs pos="0">
              <a:schemeClr val="accent2">
                <a:hueOff val="-1039545"/>
                <a:satOff val="-59949"/>
                <a:lumOff val="61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39545"/>
                <a:satOff val="-59949"/>
                <a:lumOff val="61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39545"/>
                <a:satOff val="-59949"/>
                <a:lumOff val="61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tx1"/>
              </a:solidFill>
              <a:effectLst/>
            </a:rPr>
            <a:t>Pos tagging</a:t>
          </a:r>
          <a:endParaRPr lang="he-IL" sz="1800" b="1" kern="120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1605467" y="4696202"/>
        <a:ext cx="1623115" cy="880919"/>
      </dsp:txXfrm>
    </dsp:sp>
    <dsp:sp modelId="{24F79764-78E3-4E9F-8E3E-41401A700346}">
      <dsp:nvSpPr>
        <dsp:cNvPr id="0" name=""/>
        <dsp:cNvSpPr/>
      </dsp:nvSpPr>
      <dsp:spPr>
        <a:xfrm>
          <a:off x="1611204" y="400471"/>
          <a:ext cx="5502491" cy="5502491"/>
        </a:xfrm>
        <a:custGeom>
          <a:avLst/>
          <a:gdLst/>
          <a:ahLst/>
          <a:cxnLst/>
          <a:rect l="0" t="0" r="0" b="0"/>
          <a:pathLst>
            <a:path>
              <a:moveTo>
                <a:pt x="417154" y="4207737"/>
              </a:moveTo>
              <a:arcTo wR="2751245" hR="2751245" stAng="8882130" swAng="1301838"/>
            </a:path>
          </a:pathLst>
        </a:custGeom>
        <a:noFill/>
        <a:ln w="635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0DB67-ED67-47A4-A3C7-1722F678506B}">
      <dsp:nvSpPr>
        <dsp:cNvPr id="0" name=""/>
        <dsp:cNvSpPr/>
      </dsp:nvSpPr>
      <dsp:spPr>
        <a:xfrm>
          <a:off x="639653" y="2671736"/>
          <a:ext cx="1943101" cy="959961"/>
        </a:xfrm>
        <a:prstGeom prst="trapezoid">
          <a:avLst/>
        </a:prstGeom>
        <a:gradFill rotWithShape="0">
          <a:gsLst>
            <a:gs pos="0">
              <a:schemeClr val="accent2">
                <a:hueOff val="-1247454"/>
                <a:satOff val="-71938"/>
                <a:lumOff val="73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47454"/>
                <a:satOff val="-71938"/>
                <a:lumOff val="73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47454"/>
                <a:satOff val="-71938"/>
                <a:lumOff val="73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n>
                <a:noFill/>
              </a:ln>
              <a:solidFill>
                <a:schemeClr val="tx1"/>
              </a:solidFill>
              <a:effectLst/>
            </a:rPr>
            <a:t>Stopwords</a:t>
          </a:r>
          <a:r>
            <a:rPr lang="en-US" sz="1800" b="1" kern="1200" dirty="0">
              <a:ln>
                <a:noFill/>
              </a:ln>
              <a:solidFill>
                <a:schemeClr val="tx1"/>
              </a:solidFill>
              <a:effectLst/>
            </a:rPr>
            <a:t> removal</a:t>
          </a:r>
          <a:endParaRPr lang="he-IL" sz="1800" b="1" kern="120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799646" y="2750778"/>
        <a:ext cx="1623115" cy="880919"/>
      </dsp:txXfrm>
    </dsp:sp>
    <dsp:sp modelId="{2F51682D-07BF-4B32-9F69-1FC9EEE6FCDD}">
      <dsp:nvSpPr>
        <dsp:cNvPr id="0" name=""/>
        <dsp:cNvSpPr/>
      </dsp:nvSpPr>
      <dsp:spPr>
        <a:xfrm>
          <a:off x="1611204" y="400471"/>
          <a:ext cx="5502491" cy="5502491"/>
        </a:xfrm>
        <a:custGeom>
          <a:avLst/>
          <a:gdLst/>
          <a:ahLst/>
          <a:cxnLst/>
          <a:rect l="0" t="0" r="0" b="0"/>
          <a:pathLst>
            <a:path>
              <a:moveTo>
                <a:pt x="44055" y="2260866"/>
              </a:moveTo>
              <a:arcTo wR="2751245" hR="2751245" stAng="11416032" swAng="1301838"/>
            </a:path>
          </a:pathLst>
        </a:custGeom>
        <a:noFill/>
        <a:ln w="635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1036D-11B4-4121-9937-5FDBB283EBFA}">
      <dsp:nvSpPr>
        <dsp:cNvPr id="0" name=""/>
        <dsp:cNvSpPr/>
      </dsp:nvSpPr>
      <dsp:spPr>
        <a:xfrm>
          <a:off x="1445474" y="726311"/>
          <a:ext cx="1943101" cy="959961"/>
        </a:xfrm>
        <a:prstGeom prst="trapezoid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tx1"/>
              </a:solidFill>
              <a:effectLst/>
            </a:rPr>
            <a:t>HTML tags removal</a:t>
          </a:r>
          <a:endParaRPr lang="he-IL" sz="1800" b="1" kern="120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1605467" y="805353"/>
        <a:ext cx="1623115" cy="880919"/>
      </dsp:txXfrm>
    </dsp:sp>
    <dsp:sp modelId="{FE0E3BFE-42A9-48DB-8DE0-F6FB1DC5AD9B}">
      <dsp:nvSpPr>
        <dsp:cNvPr id="0" name=""/>
        <dsp:cNvSpPr/>
      </dsp:nvSpPr>
      <dsp:spPr>
        <a:xfrm>
          <a:off x="1611204" y="400471"/>
          <a:ext cx="5502491" cy="5502491"/>
        </a:xfrm>
        <a:custGeom>
          <a:avLst/>
          <a:gdLst/>
          <a:ahLst/>
          <a:cxnLst/>
          <a:rect l="0" t="0" r="0" b="0"/>
          <a:pathLst>
            <a:path>
              <a:moveTo>
                <a:pt x="1455660" y="324146"/>
              </a:moveTo>
              <a:arcTo wR="2751245" hR="2751245" stAng="14514403" swAng="440369"/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833A820-148A-4414-9165-011BFF0CD409}" type="datetimeFigureOut">
              <a:rPr lang="he-IL" smtClean="0"/>
              <a:t>א'/שבט/תשפ"ג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97ED4BA-05F0-4BE4-9752-BFD4490EC2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105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2400" dirty="0"/>
              <a:t>Hi, our names are...</a:t>
            </a:r>
          </a:p>
          <a:p>
            <a:pPr algn="l" rtl="0"/>
            <a:r>
              <a:rPr lang="en-US" sz="2400" dirty="0"/>
              <a:t>We are here to present to you the first part of our project focusing on a model named PART : a pre trained authorship representation transformer</a:t>
            </a:r>
            <a:endParaRPr lang="he-IL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139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Among the fields that would profit from the ability to attribute authorship we have:</a:t>
            </a:r>
          </a:p>
          <a:p>
            <a:pPr algn="l" rtl="0"/>
            <a:r>
              <a:rPr lang="en-US" dirty="0"/>
              <a:t>Forensics and linguistics for example,</a:t>
            </a:r>
          </a:p>
          <a:p>
            <a:pPr algn="l" rtl="0"/>
            <a:r>
              <a:rPr lang="en-US" dirty="0"/>
              <a:t>Social network analysis, identifying fake news and profiles,</a:t>
            </a:r>
          </a:p>
          <a:p>
            <a:pPr algn="l" rtl="0"/>
            <a:r>
              <a:rPr lang="en-US" dirty="0"/>
              <a:t>Plagiarism detection and more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4283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A real life example of authorship attribution is this little story, in which the famous author JK Rowling was identified as the writer of the book : The Cuckoo’s Calling, which she wrote under a pseudo-name.</a:t>
            </a:r>
          </a:p>
          <a:p>
            <a:pPr algn="l" rtl="0"/>
            <a:r>
              <a:rPr lang="en-US" dirty="0"/>
              <a:t>The people who found out used </a:t>
            </a:r>
            <a:r>
              <a:rPr kumimoji="0" lang="en-US" altLang="he-IL" sz="1200" b="0" i="0" u="none" strike="noStrike" cap="none" normalizeH="0" baseline="0" dirty="0">
                <a:ln>
                  <a:noFill/>
                </a:ln>
                <a:effectLst/>
              </a:rPr>
              <a:t>4 different linguistic variables such as the </a:t>
            </a:r>
            <a:r>
              <a:rPr kumimoji="0" lang="en-US" altLang="he-IL" sz="1200" b="1" i="0" u="none" strike="noStrike" cap="none" normalizeH="0" baseline="0" dirty="0">
                <a:ln>
                  <a:noFill/>
                </a:ln>
                <a:effectLst/>
              </a:rPr>
              <a:t>distribution of word lengths and the frequency of 100 most common words,</a:t>
            </a:r>
            <a:br>
              <a:rPr kumimoji="0" lang="en-US" altLang="he-IL" sz="1200" b="1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he-IL" sz="1200" b="1" i="0" u="none" strike="noStrike" cap="none" normalizeH="0" baseline="0" dirty="0">
                <a:ln>
                  <a:noFill/>
                </a:ln>
                <a:effectLst/>
              </a:rPr>
              <a:t>and were able to relate them to Rowling.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140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So what are those authorship embeddings ?</a:t>
            </a:r>
          </a:p>
          <a:p>
            <a:pPr algn="l" rtl="0"/>
            <a:r>
              <a:rPr lang="en-US" dirty="0"/>
              <a:t>An authorship embedding is a representation of the writing style of the author of a document.</a:t>
            </a:r>
          </a:p>
          <a:p>
            <a:pPr algn="l" rtl="0"/>
            <a:r>
              <a:rPr lang="en-US" dirty="0"/>
              <a:t>it is a numerical vector.</a:t>
            </a:r>
          </a:p>
          <a:p>
            <a:pPr algn="l" rtl="0"/>
            <a:r>
              <a:rPr lang="en-US" dirty="0"/>
              <a:t>The authorship embeddings are generated by a semi supervised contrastive learning approach.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3139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 embeddings are vectors that project a document onto an authorship-aware hyper space.</a:t>
            </a:r>
          </a:p>
          <a:p>
            <a:pPr algn="l" rtl="0"/>
            <a:r>
              <a:rPr lang="en-US" dirty="0"/>
              <a:t>A point in that space is an embedding and a representation of the document’s author’s style.</a:t>
            </a:r>
          </a:p>
          <a:p>
            <a:pPr algn="l" rtl="0"/>
            <a:r>
              <a:rPr lang="en-US" dirty="0"/>
              <a:t>So, the embeddings are aligned to the author and not to the content of the given documents.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This graph for example, is taken from the original paper that introduced the authorship embeddings.</a:t>
            </a:r>
          </a:p>
          <a:p>
            <a:pPr algn="l" rtl="0"/>
            <a:r>
              <a:rPr lang="en-US" dirty="0"/>
              <a:t>We are expecting that, like in the graph, embeddings of texts from the same author will be close to each other.</a:t>
            </a:r>
          </a:p>
          <a:p>
            <a:pPr algn="l" rtl="0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828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If the system works perfectly, we can take 2 different documents of the same author, and the model will produce the same authorship embedding for them.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941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 vectors are generated by a contrastive learning approach. </a:t>
            </a:r>
          </a:p>
          <a:p>
            <a:pPr algn="l" rtl="0"/>
            <a:r>
              <a:rPr lang="en-US" dirty="0"/>
              <a:t>This means that during training, the model is comparing pairs of positive and negative  embeddings.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It uses the blue document as a reference for the comparing.</a:t>
            </a:r>
          </a:p>
          <a:p>
            <a:pPr algn="l" rtl="0"/>
            <a:r>
              <a:rPr lang="en-US" dirty="0"/>
              <a:t>If we start with a positive sample, we compare the reference document with a document that has been written by the same author. Then the similarity function in the model would output a high value .</a:t>
            </a:r>
          </a:p>
          <a:p>
            <a:pPr algn="l" rtl="0"/>
            <a:r>
              <a:rPr lang="en-US" dirty="0"/>
              <a:t>For a negative sample, we take a documents from a different author. Then the similarity function would output a lower value.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740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So for example, if we take a piece written by William Shakespeare as a reference and another document Shakespeare wrote we will get a high score.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same thing will happen if we take a text somebody stole from Shakespeare, it would get a high score as well !</a:t>
            </a:r>
          </a:p>
          <a:p>
            <a:pPr algn="l" rtl="0"/>
            <a:r>
              <a:rPr lang="en-US" dirty="0"/>
              <a:t> </a:t>
            </a:r>
          </a:p>
          <a:p>
            <a:pPr algn="l" rtl="0"/>
            <a:r>
              <a:rPr lang="en-US" dirty="0"/>
              <a:t>This way, plagiarism can be detected.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3812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We now move on to the architecture that produces the authorship embeddings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9633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28600" algn="l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architecture is based on three important phases: </a:t>
            </a:r>
          </a:p>
          <a:p>
            <a:pPr indent="228600" algn="l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 processing of the data</a:t>
            </a:r>
          </a:p>
          <a:p>
            <a:pPr indent="228600" algn="l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Word embedding production </a:t>
            </a:r>
          </a:p>
          <a:p>
            <a:pPr indent="228600" algn="l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</a:t>
            </a:r>
          </a:p>
          <a:p>
            <a:pPr indent="228600" algn="l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Authorship embedding production which is the final output.</a:t>
            </a:r>
          </a:p>
          <a:p>
            <a:pPr indent="228600" algn="l" rtl="0">
              <a:spcBef>
                <a:spcPts val="1200"/>
              </a:spcBef>
              <a:spcAft>
                <a:spcPts val="120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indent="228600" algn="l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will now delve into each part.</a:t>
            </a:r>
            <a:endParaRPr lang="en-US" b="0" dirty="0">
              <a:effectLst/>
            </a:endParaRPr>
          </a:p>
          <a:p>
            <a:pPr algn="l" rtl="0"/>
            <a:br>
              <a:rPr lang="en-US" dirty="0"/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7799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 text of the document is the input data of the model.</a:t>
            </a:r>
          </a:p>
          <a:p>
            <a:pPr algn="l" rtl="0"/>
            <a:r>
              <a:rPr lang="en-US" dirty="0"/>
              <a:t>It can contain unwanted parts. When continuing to work on the data, if we don’t prepare the text and deal with those parts, the results we will get can be inaccurate.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979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We are going to define the problem the model aims to solve.</a:t>
            </a:r>
          </a:p>
          <a:p>
            <a:pPr algn="l"/>
            <a:r>
              <a:rPr lang="en-US" dirty="0"/>
              <a:t>We are going to present the architecture of the PART model.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Then we’ll talk about the GUI we’ll develop for testing the model:</a:t>
            </a:r>
          </a:p>
          <a:p>
            <a:pPr algn="l"/>
            <a:r>
              <a:rPr lang="en-US" dirty="0"/>
              <a:t>We’ll display a UML use-case diagram for the interface, the interface itself, and the tests to be performed on it.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6795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Document preprocessing may include steps like tokenization, lowercasing and spelling correction.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 rtl="0"/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5755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So, for our task, for the first phase in the architecture :the data is divided into chunks, which are later tokenized. Afterwards we have L tokens.</a:t>
            </a:r>
            <a:endParaRPr lang="en-US" sz="1800" b="0" dirty="0">
              <a:effectLst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2307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Continuing to the second phase of the architecture : </a:t>
            </a:r>
          </a:p>
          <a:p>
            <a:pPr algn="l" rtl="0"/>
            <a:r>
              <a:rPr lang="en-US" dirty="0"/>
              <a:t>The tokenized chunks of data are fed into a frozen transformer.</a:t>
            </a:r>
          </a:p>
          <a:p>
            <a:pPr algn="l" rtl="0"/>
            <a:r>
              <a:rPr lang="en-US" dirty="0"/>
              <a:t>When a transformer is frozen it means the weights of layers in the pre-trained transformer are not changing.</a:t>
            </a:r>
          </a:p>
          <a:p>
            <a:pPr algn="l" rtl="0"/>
            <a:r>
              <a:rPr lang="en-US" dirty="0"/>
              <a:t>It can work faster that way, and in this project, it helps with extracting features from the tokens.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9339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 frozen transformer produces semantic word embeddings.</a:t>
            </a:r>
          </a:p>
          <a:p>
            <a:pPr algn="l" rtl="0"/>
            <a:r>
              <a:rPr lang="en-US" dirty="0"/>
              <a:t>These are vector representations of the linguistic properties of the tokens.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So we take each of the L tokens, feed it to the transformer and generate a K sized semantic word embedding, until we have a matrix of dimension </a:t>
            </a:r>
            <a:r>
              <a:rPr lang="en-US" dirty="0" err="1"/>
              <a:t>LxK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7410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Transfer learning is a method where you repurpose a model that’s trained in a certain task, and use it for a different task.</a:t>
            </a:r>
          </a:p>
          <a:p>
            <a:pPr algn="l" rtl="0"/>
            <a:r>
              <a:rPr lang="en-US" dirty="0"/>
              <a:t>We use transfer learning in PART architecture.</a:t>
            </a:r>
          </a:p>
          <a:p>
            <a:pPr algn="l" rtl="0"/>
            <a:r>
              <a:rPr lang="en-US" dirty="0"/>
              <a:t>We use the result of the frozen transformer, the semantic word embeddings, and shift them to capture the style of the author. to create the authorship embeddings.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1357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Now we have reached the third and last phase of the PART architecture:</a:t>
            </a:r>
          </a:p>
          <a:p>
            <a:pPr algn="l" rtl="0"/>
            <a:r>
              <a:rPr lang="en-US" dirty="0"/>
              <a:t>We pass the semantic word embeddings through a </a:t>
            </a:r>
            <a:r>
              <a:rPr lang="en-US" dirty="0" err="1"/>
              <a:t>BiLSTM</a:t>
            </a:r>
            <a:r>
              <a:rPr lang="en-US" dirty="0"/>
              <a:t> network.</a:t>
            </a:r>
            <a:endParaRPr lang="he-IL" dirty="0"/>
          </a:p>
          <a:p>
            <a:pPr algn="l" rtl="0"/>
            <a:r>
              <a:rPr lang="en-US" dirty="0" err="1"/>
              <a:t>BiLSTM</a:t>
            </a:r>
            <a:r>
              <a:rPr lang="en-US" dirty="0"/>
              <a:t> network is used for obtaining text meaning.</a:t>
            </a:r>
          </a:p>
          <a:p>
            <a:pPr algn="l" rtl="0"/>
            <a:r>
              <a:rPr lang="en-US" dirty="0"/>
              <a:t>The word embedding passes through the </a:t>
            </a:r>
            <a:r>
              <a:rPr lang="en-US" dirty="0" err="1"/>
              <a:t>BiLSTM</a:t>
            </a:r>
            <a:r>
              <a:rPr lang="en-US" dirty="0"/>
              <a:t> – through the forward pass and through the backward pass</a:t>
            </a:r>
          </a:p>
          <a:p>
            <a:pPr algn="l" rtl="0"/>
            <a:r>
              <a:rPr lang="en-US" dirty="0"/>
              <a:t>And the result of that process is a K sized vector, which is our final AUTHORSHIP EMBEDDING.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8262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 model will train on a dataset that includes works of different authors.</a:t>
            </a:r>
          </a:p>
          <a:p>
            <a:pPr algn="l" rtl="0"/>
            <a:r>
              <a:rPr lang="en-US" dirty="0"/>
              <a:t>For example, for our purposes, it will have documents written by W. Shakespeare and by other authors as well.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4999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 documents will be chosen randomly and divided to training and testing sets, say, 90 precents for training and 10 for testing. </a:t>
            </a:r>
          </a:p>
          <a:p>
            <a:pPr algn="l" rtl="0"/>
            <a:r>
              <a:rPr lang="en-US" dirty="0"/>
              <a:t>The model will be trained on the training set and predict authorship embeddings for the testing set.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This process will be done at least 3 times, each time choosing random documents of the dataset for testing and training.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After all that, the results of the testing rounds will be compared.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7931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present a </a:t>
            </a:r>
            <a:r>
              <a:rPr lang="en-US" dirty="0" err="1"/>
              <a:t>UseCase</a:t>
            </a:r>
            <a:r>
              <a:rPr lang="en-US" dirty="0"/>
              <a:t> diagram describing the system of the GUI that will be developed in part B of the project.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9460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This is the UC diagram.</a:t>
            </a:r>
          </a:p>
          <a:p>
            <a:pPr algn="l" rtl="0"/>
            <a:r>
              <a:rPr lang="en-US" dirty="0"/>
              <a:t>The user can produce an embedding for a document to his choosing, after the model is trained.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032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So, let’s define the problem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5323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continue to the GUI presentation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8386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screen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7360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Training the model, loading screen:</a:t>
            </a:r>
            <a:b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0469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Finished training screen: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5165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Main screen (choosing Training the model):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685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Choosing documents screen: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0879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Creating an embedding, loading screen: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9806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Document’s authorship embedding display:</a:t>
            </a:r>
            <a:endParaRPr lang="en-US" b="0" dirty="0">
              <a:effectLst/>
            </a:endParaRPr>
          </a:p>
          <a:p>
            <a:br>
              <a:rPr lang="en-US" dirty="0"/>
            </a:br>
            <a:r>
              <a:rPr lang="en-US" dirty="0"/>
              <a:t>we will subtract one embedding from the other. If it’s written by the same author, the resulting vector would be close to be all zeros.</a:t>
            </a:r>
          </a:p>
          <a:p>
            <a:r>
              <a:rPr lang="en-US" dirty="0"/>
              <a:t>Otherwise, we can measure the distance between the vectors, divide it by the largest possible distance of values, and get a percentage of similarity.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432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are the test the GUI system will need to pass, each one with it’s expected result.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2931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listening !</a:t>
            </a:r>
          </a:p>
          <a:p>
            <a:r>
              <a:rPr lang="en-US" dirty="0" err="1"/>
              <a:t>Tuval</a:t>
            </a:r>
            <a:r>
              <a:rPr lang="en-US" dirty="0"/>
              <a:t> and Meitar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7389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This is a general flow of the idea, so we can understand how the model would operate.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There is an author.</a:t>
            </a:r>
          </a:p>
          <a:p>
            <a:pPr algn="l" rtl="0"/>
            <a:r>
              <a:rPr lang="en-US" dirty="0"/>
              <a:t>he wrote some documents.</a:t>
            </a:r>
            <a:endParaRPr lang="he-IL" dirty="0"/>
          </a:p>
          <a:p>
            <a:pPr algn="l" rtl="0"/>
            <a:r>
              <a:rPr lang="en-US" dirty="0"/>
              <a:t>The documents can be inserted to the PART model. </a:t>
            </a:r>
          </a:p>
          <a:p>
            <a:pPr algn="l" rtl="0"/>
            <a:r>
              <a:rPr lang="en-US" dirty="0"/>
              <a:t>The model will produce matching embedding vectors for each document. </a:t>
            </a:r>
          </a:p>
          <a:p>
            <a:pPr algn="l" rtl="0"/>
            <a:r>
              <a:rPr lang="en-US" dirty="0"/>
              <a:t>Those vectors are named Authorship Embeddings.</a:t>
            </a:r>
          </a:p>
          <a:p>
            <a:pPr algn="l" rtl="0"/>
            <a:r>
              <a:rPr lang="en-US" dirty="0"/>
              <a:t>When checking the similarity of 2 of the embeddings of the documents, we will get a MAX value.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8671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In this project, our goal is to be able to detect plagiarism done with works written by William Shakespeare or taken from the old testament.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Plagiarism is when a text written by a certain author, is “stolen” and signed by someone else.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What is going to happen is that the model, that can attribute authorship, will recognize the writing style of Shakespeare (for example)</a:t>
            </a:r>
          </a:p>
          <a:p>
            <a:pPr algn="l" rtl="0"/>
            <a:r>
              <a:rPr lang="en-US" dirty="0"/>
              <a:t>so when fed with a text Shakespeare wrote but signed by someone else or anonymously, </a:t>
            </a:r>
          </a:p>
          <a:p>
            <a:pPr algn="l" rtl="0"/>
            <a:r>
              <a:rPr lang="en-US" dirty="0"/>
              <a:t>it would produce the same embedding and uncover the theft.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542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main topic of this project is a task called authorship attribution.</a:t>
            </a:r>
            <a:endParaRPr lang="en-US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order to understand what is authorship attribution, we first need to understand what is authorship.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</a:rPr>
              <a:t>So, according to the Merriam- Webster dictionary, there are 2 definitions for “authorship”: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meaning is The profession of writing.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second is the source of a piece of writing.</a:t>
            </a:r>
            <a:endParaRPr lang="en-US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are going to focus on the second meaning, who wrote a text.</a:t>
            </a:r>
            <a:endParaRPr lang="en-US" b="0" dirty="0">
              <a:effectLst/>
            </a:endParaRPr>
          </a:p>
          <a:p>
            <a:pPr algn="l" rtl="0"/>
            <a:br>
              <a:rPr lang="en-US" dirty="0"/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002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The goal with the task of authorship attribution is to identify an author of a document.</a:t>
            </a:r>
          </a:p>
          <a:p>
            <a:pPr algn="l" rtl="0"/>
            <a:r>
              <a:rPr lang="en-US" dirty="0"/>
              <a:t>Like it the picture. You can see there are 3 sets of texts, written by John, Jill and Jenny. </a:t>
            </a:r>
          </a:p>
          <a:p>
            <a:pPr algn="l" rtl="0"/>
            <a:r>
              <a:rPr lang="en-US" dirty="0"/>
              <a:t>We want to find out who wrote the red note according to what we can learn about them from their texts.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063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This task is not a new one, it is practiced for over 200 years. </a:t>
            </a:r>
          </a:p>
          <a:p>
            <a:pPr algn="l" rtl="0"/>
            <a:r>
              <a:rPr lang="en-US" dirty="0"/>
              <a:t>But it was focusing on the data that existed at the time, which is handwritten documents.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4791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But today most textual data is digital so how do you identify a document’s writer in this situation ?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ED4BA-05F0-4BE4-9752-BFD4490EC20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406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9BB983-3D4C-E0F0-9FC7-C5D588C53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F035AD-79D2-BE44-3A52-936C4BA23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AB9AC1E-59C6-74BD-6504-753BD274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D91C-2E1A-44AF-8144-D1D872EF679A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225AB2E-0A67-CBC4-1484-E6D41740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D2060B1-CEED-3BD1-B118-4CCF1DB4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623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2FB594-BEA1-B630-D292-02C2DBD0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860937C-4E3E-3EAA-2017-94ABC4A93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4E694D6-F8ED-8FCF-E1FB-8C01A49D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ECCE5-B31C-4343-8F07-F306F2D317C9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75545E-8B37-9AA5-E434-39B96904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59A5001-CAB6-AC87-954F-461DB54F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52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C7548C6-F094-5A42-2B7A-92A99C8BF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D1BC501-8723-14FB-BAC4-199B1BC6C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94FBD11-0FF5-8206-0399-AFD52ED5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89B1-D99F-4B5B-BA10-45C79BCD9FC1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0BAFC2D-9B32-E451-8AA7-19E8ACDA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4DBAC0F-6DE1-53F4-87BD-4687AA1E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912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B13AB5-6099-C10A-0ECD-FD7B86C4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1138A7-FBC7-2146-0178-AB9C0059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2C041BE-0C4B-656B-1FC0-666A4F63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47CE-BA84-4F09-A713-358577B002C1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0A208FF-D0F0-6A4F-10CD-4DCE57EE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719A51-A1A9-5271-3C96-C66EF10E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021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C8C922-1C6D-1DDE-304D-55917BD4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425262D-4A01-7FD1-3139-2F33728DD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3041B9E-61C4-5F3E-D280-DA1F51EE5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48A-C817-4E13-B39A-7FE66DE3BAC0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7756A8F-BBD7-11B4-0DAE-06BD56384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12BD794-2380-2856-E027-F595AD18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919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171A4A-3757-E87C-CAA3-F45FC104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6768911-0581-C79B-3148-43839A382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DF0DE55-57EF-69BD-C63D-0E9EBAA1D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CA2A9CA-AC83-9AD2-0359-765893D7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6CF3-115C-419F-ABE2-836FA8D004C4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6F70CFE-9176-5177-4EB3-CBCDE836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E611DA5-B227-42E5-963C-6DFE79A3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928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1F1348-3DA0-FF9D-92A8-D2F5ECED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5AEE3FD-3F67-634B-1C4E-88651EADA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307E048-6D3C-7845-D571-A43AF905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E9AC15F-A938-0327-7E7D-275BF0451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1E3FE98-4C9D-72CD-0A3F-D2A2BB20A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19BA02EB-AC3C-24DC-B945-92C85963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08D8-A191-46BF-A5CB-2C865363EBCA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C54955E-3E8B-784F-70B8-22335516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BF75A9A-AEC6-5CC7-D38A-6D5F81BC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807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BBE2EB-8AE2-4CFA-3185-2C40447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7950CE5-7C2C-443A-6742-699020699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D4BB-904A-4D2C-9825-FA70EC5434A3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795BFB6-A9AB-5E01-6E8F-A6E5C1C3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C6B8459-9100-8208-89E1-5111A3C0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087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BCB294A-0B3E-F748-674A-36C1288A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62C4-4E1A-41D3-B5E1-931F4E58B9D4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54FCF6A-4B62-97FA-C45E-89A673EF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C31144E-810A-BE1F-C49D-9D864D2E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223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C7C02B7-1FA2-9A8B-9B94-279499CB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F56C125-F9C4-6935-C8AB-CF3DF27C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DE318A2-23C4-B6A1-8099-2629C7DBD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D57FB66-304B-02B3-620B-015B2C21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55FA-7BD6-43E3-90BE-1BEF673EAC2D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9CB1AF4-62CA-A1AE-6545-E6A6C827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353139E-A4FE-F3F2-C8D5-B0822C02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18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946318-B2B8-8198-0042-6C26B9CE6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CA8E609B-5B7E-D9CB-B58A-2774D15C4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6B3A39F-4C52-41EE-96DD-341BE6D9F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A86B4FB-45B1-3BBC-C6A6-D7B1D9D3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EE0E-A61E-4473-8112-E295218BF76E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26B1C98-B257-A5C7-2F9A-FF2916AA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0FC45F9-2BD4-5A93-BCF8-145D9A33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927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D0C7698A-94A3-6D29-3471-04775035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9778CCE-7560-86FE-8DC2-F48E1DE9A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79E237A-6B90-1BA6-1468-FBF744C1B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D5E9-B057-4BF5-A8DB-E1506E417AF0}" type="datetime8">
              <a:rPr lang="he-IL" smtClean="0"/>
              <a:t>23 ינואר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F3589F9-50E0-5118-EF78-CADAEBAFF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0A36494-F51E-80D2-63B3-F2B1AE417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705DE-40D5-443A-A608-9604158425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655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16.svg"/><Relationship Id="rId4" Type="http://schemas.openxmlformats.org/officeDocument/2006/relationships/image" Target="../media/image39.sv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8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7.wdp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Relationship Id="rId9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D8DA6C-0821-D064-DDBA-053E3F74D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4040" y="2356972"/>
            <a:ext cx="5318760" cy="1081760"/>
          </a:xfrm>
        </p:spPr>
        <p:txBody>
          <a:bodyPr>
            <a:normAutofit/>
          </a:bodyPr>
          <a:lstStyle/>
          <a:p>
            <a:pPr algn="l"/>
            <a:r>
              <a:rPr lang="en-US" sz="3400" dirty="0"/>
              <a:t>PART : Pre-trained Authorship Representation Transformer</a:t>
            </a:r>
            <a:endParaRPr lang="he-IL" sz="34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F0B2325-2ECA-3A06-550B-5CC68957D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040" y="3601560"/>
            <a:ext cx="5873396" cy="1081759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Presenting:</a:t>
            </a:r>
          </a:p>
          <a:p>
            <a:pPr algn="l"/>
            <a:r>
              <a:rPr lang="en-US" sz="2000" dirty="0" err="1"/>
              <a:t>Tuval</a:t>
            </a:r>
            <a:r>
              <a:rPr lang="en-US" sz="2000" dirty="0"/>
              <a:t> </a:t>
            </a:r>
            <a:r>
              <a:rPr lang="en-US" sz="2000" dirty="0" err="1"/>
              <a:t>Zitelbach</a:t>
            </a:r>
            <a:r>
              <a:rPr lang="en-US" sz="2000" dirty="0"/>
              <a:t>  316219633</a:t>
            </a:r>
            <a:br>
              <a:rPr lang="en-US" sz="2000" dirty="0"/>
            </a:br>
            <a:r>
              <a:rPr lang="en-US" sz="2000" dirty="0"/>
              <a:t>Meitar El-Ezra   318608742</a:t>
            </a:r>
            <a:r>
              <a:rPr lang="he-IL" sz="2000" dirty="0"/>
              <a:t> </a:t>
            </a: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66160" y="0"/>
            <a:ext cx="862584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754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בקבוק עט ודיו">
            <a:extLst>
              <a:ext uri="{FF2B5EF4-FFF2-40B4-BE49-F238E27FC236}">
                <a16:creationId xmlns:a16="http://schemas.microsoft.com/office/drawing/2014/main" id="{656337EA-5AC6-59B2-9C1D-A2733856B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" r="-2" b="27098"/>
          <a:stretch/>
        </p:blipFill>
        <p:spPr>
          <a:xfrm>
            <a:off x="20" y="10"/>
            <a:ext cx="4902094" cy="3364982"/>
          </a:xfrm>
          <a:custGeom>
            <a:avLst/>
            <a:gdLst/>
            <a:ahLst/>
            <a:cxnLst/>
            <a:rect l="l" t="t" r="r" b="b"/>
            <a:pathLst>
              <a:path w="4902114" h="3364992">
                <a:moveTo>
                  <a:pt x="0" y="0"/>
                </a:moveTo>
                <a:lnTo>
                  <a:pt x="3343681" y="0"/>
                </a:lnTo>
                <a:lnTo>
                  <a:pt x="4902114" y="3364992"/>
                </a:lnTo>
                <a:lnTo>
                  <a:pt x="0" y="3364992"/>
                </a:lnTo>
                <a:close/>
              </a:path>
            </a:pathLst>
          </a:custGeom>
        </p:spPr>
      </p:pic>
      <p:sp>
        <p:nvSpPr>
          <p:cNvPr id="17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162" y="4683319"/>
            <a:ext cx="6488837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תמונה 6" descr="צילום תקריב של יד המצביעה על קו בחוברת">
            <a:extLst>
              <a:ext uri="{FF2B5EF4-FFF2-40B4-BE49-F238E27FC236}">
                <a16:creationId xmlns:a16="http://schemas.microsoft.com/office/drawing/2014/main" id="{24B56868-5D9B-192F-9F30-704E1F4D88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" r="3" b="20198"/>
          <a:stretch/>
        </p:blipFill>
        <p:spPr>
          <a:xfrm>
            <a:off x="20" y="3493008"/>
            <a:ext cx="6519814" cy="3364992"/>
          </a:xfrm>
          <a:custGeom>
            <a:avLst/>
            <a:gdLst/>
            <a:ahLst/>
            <a:cxnLst/>
            <a:rect l="l" t="t" r="r" b="b"/>
            <a:pathLst>
              <a:path w="6519834" h="3364992">
                <a:moveTo>
                  <a:pt x="0" y="0"/>
                </a:moveTo>
                <a:lnTo>
                  <a:pt x="4961402" y="0"/>
                </a:lnTo>
                <a:lnTo>
                  <a:pt x="6519834" y="3364992"/>
                </a:lnTo>
                <a:lnTo>
                  <a:pt x="0" y="3364992"/>
                </a:lnTo>
                <a:close/>
              </a:path>
            </a:pathLst>
          </a:cu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93177C6-3EF5-54F3-645B-D30CC93241E1}"/>
              </a:ext>
            </a:extLst>
          </p:cNvPr>
          <p:cNvSpPr txBox="1"/>
          <p:nvPr/>
        </p:nvSpPr>
        <p:spPr>
          <a:xfrm>
            <a:off x="5997971" y="1580162"/>
            <a:ext cx="463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Phase 1</a:t>
            </a:r>
            <a:endParaRPr lang="he-IL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E56525BD-7D17-C68A-EFB9-E65535355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802" y="80503"/>
            <a:ext cx="3060198" cy="722377"/>
          </a:xfrm>
          <a:prstGeom prst="rect">
            <a:avLst/>
          </a:prstGeom>
          <a:effectLst>
            <a:glow rad="101600">
              <a:schemeClr val="tx2">
                <a:lumMod val="20000"/>
                <a:lumOff val="80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9868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Freeform: Shape 8199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07" name="Freeform: Shape 8201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B8DC7C6-0EF2-235C-C548-79F90B7C8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6" r="22674" b="-2"/>
          <a:stretch/>
        </p:blipFill>
        <p:spPr bwMode="auto"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159AF51D-1B40-A469-7C6D-DC7CE8524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83" t="-14555" r="-9955" b="2377"/>
          <a:stretch/>
        </p:blipFill>
        <p:spPr bwMode="auto">
          <a:xfrm>
            <a:off x="2876281" y="4025677"/>
            <a:ext cx="4978199" cy="2832323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גרפיקה 4" descr="שתי צורות אורגני, מילוי אחד עם קווים">
            <a:extLst>
              <a:ext uri="{FF2B5EF4-FFF2-40B4-BE49-F238E27FC236}">
                <a16:creationId xmlns:a16="http://schemas.microsoft.com/office/drawing/2014/main" id="{09297AAE-866B-21D2-022D-336FA486A4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311" b="58274"/>
          <a:stretch/>
        </p:blipFill>
        <p:spPr>
          <a:xfrm rot="16200000">
            <a:off x="8124761" y="2790763"/>
            <a:ext cx="5115135" cy="3019340"/>
          </a:xfrm>
          <a:prstGeom prst="rect">
            <a:avLst/>
          </a:prstGeom>
          <a:effectLst>
            <a:glow rad="101600">
              <a:srgbClr val="754539">
                <a:alpha val="60000"/>
              </a:srgbClr>
            </a:glow>
          </a:effectLst>
        </p:spPr>
      </p:pic>
      <p:pic>
        <p:nvPicPr>
          <p:cNvPr id="6" name="גרפיקה 5" descr="שתי צורות אורגני, מילוי אחד עם קווים">
            <a:extLst>
              <a:ext uri="{FF2B5EF4-FFF2-40B4-BE49-F238E27FC236}">
                <a16:creationId xmlns:a16="http://schemas.microsoft.com/office/drawing/2014/main" id="{C090A6A3-17A6-0C14-B613-DA75BDF4FC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1537" b="58274"/>
          <a:stretch/>
        </p:blipFill>
        <p:spPr>
          <a:xfrm rot="16200000">
            <a:off x="8567093" y="605566"/>
            <a:ext cx="4230472" cy="3019340"/>
          </a:xfrm>
          <a:prstGeom prst="rect">
            <a:avLst/>
          </a:prstGeom>
          <a:effectLst>
            <a:glow rad="101600">
              <a:srgbClr val="754539">
                <a:alpha val="60000"/>
              </a:srgbClr>
            </a:glow>
          </a:effectLst>
        </p:spPr>
      </p:pic>
      <p:pic>
        <p:nvPicPr>
          <p:cNvPr id="12" name="גרפיקה 11" descr="שתי צורות אורגני, מילוי אחד עם קווים">
            <a:extLst>
              <a:ext uri="{FF2B5EF4-FFF2-40B4-BE49-F238E27FC236}">
                <a16:creationId xmlns:a16="http://schemas.microsoft.com/office/drawing/2014/main" id="{A4E1FDA6-C07C-3673-EC0D-18A55F814A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1537" b="58274"/>
          <a:stretch/>
        </p:blipFill>
        <p:spPr>
          <a:xfrm rot="16200000">
            <a:off x="8883053" y="4041136"/>
            <a:ext cx="4230472" cy="3019340"/>
          </a:xfrm>
          <a:prstGeom prst="rect">
            <a:avLst/>
          </a:prstGeom>
          <a:effectLst>
            <a:glow rad="101600">
              <a:srgbClr val="CA9D92">
                <a:alpha val="60000"/>
              </a:srgbClr>
            </a:glow>
          </a:effectLst>
        </p:spPr>
      </p:pic>
      <p:pic>
        <p:nvPicPr>
          <p:cNvPr id="8" name="גרפיקה 7" descr="שתי צורות אורגני, מילוי אחד עם קווים">
            <a:extLst>
              <a:ext uri="{FF2B5EF4-FFF2-40B4-BE49-F238E27FC236}">
                <a16:creationId xmlns:a16="http://schemas.microsoft.com/office/drawing/2014/main" id="{D49A4430-D78D-B985-18AA-2A93791629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1537" b="58274"/>
          <a:stretch/>
        </p:blipFill>
        <p:spPr>
          <a:xfrm rot="16200000">
            <a:off x="8717241" y="981250"/>
            <a:ext cx="4230472" cy="3019340"/>
          </a:xfrm>
          <a:prstGeom prst="rect">
            <a:avLst/>
          </a:prstGeom>
          <a:effectLst>
            <a:glow rad="101600">
              <a:srgbClr val="CA9D92">
                <a:alpha val="60000"/>
              </a:srgbClr>
            </a:glow>
          </a:effectLst>
        </p:spPr>
      </p:pic>
      <p:pic>
        <p:nvPicPr>
          <p:cNvPr id="7" name="גרפיקה 6" descr="שתי צורות אורגני, מילוי אחד עם קווים">
            <a:extLst>
              <a:ext uri="{FF2B5EF4-FFF2-40B4-BE49-F238E27FC236}">
                <a16:creationId xmlns:a16="http://schemas.microsoft.com/office/drawing/2014/main" id="{71369393-9CF5-F62C-AEBF-4FE4BAB03F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311" b="58274"/>
          <a:stretch/>
        </p:blipFill>
        <p:spPr>
          <a:xfrm rot="16200000">
            <a:off x="8274909" y="3166447"/>
            <a:ext cx="5115135" cy="3019340"/>
          </a:xfrm>
          <a:prstGeom prst="rect">
            <a:avLst/>
          </a:prstGeom>
          <a:effectLst>
            <a:glow rad="101600">
              <a:srgbClr val="754539">
                <a:alpha val="60000"/>
              </a:srgbClr>
            </a:glow>
          </a:effectLst>
        </p:spPr>
      </p:pic>
      <p:pic>
        <p:nvPicPr>
          <p:cNvPr id="11" name="גרפיקה 10" descr="שתי צורות אורגני, מילוי אחד עם קווים">
            <a:extLst>
              <a:ext uri="{FF2B5EF4-FFF2-40B4-BE49-F238E27FC236}">
                <a16:creationId xmlns:a16="http://schemas.microsoft.com/office/drawing/2014/main" id="{CEBD2749-F40C-77E6-4DDA-F5937941AD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1537" b="58274"/>
          <a:stretch/>
        </p:blipFill>
        <p:spPr>
          <a:xfrm rot="16200000">
            <a:off x="8854503" y="-638720"/>
            <a:ext cx="4230472" cy="3019340"/>
          </a:xfrm>
          <a:prstGeom prst="rect">
            <a:avLst/>
          </a:prstGeom>
          <a:effectLst>
            <a:glow rad="101600">
              <a:srgbClr val="754539">
                <a:alpha val="60000"/>
              </a:srgbClr>
            </a:glow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32588FF-17AD-4218-086E-0451F1168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637" y="1529592"/>
            <a:ext cx="5610120" cy="25545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marR="0" lvl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3200" b="0" i="0" u="none" strike="noStrike" cap="none" normalizeH="0" baseline="0" dirty="0">
                <a:ln>
                  <a:noFill/>
                </a:ln>
                <a:effectLst/>
              </a:rPr>
              <a:t>Analyzing those attributions can contribute to several fields, </a:t>
            </a:r>
            <a:br>
              <a:rPr kumimoji="0" lang="en-US" altLang="he-IL" sz="3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he-IL" sz="3200" b="0" i="0" u="none" strike="noStrike" cap="none" normalizeH="0" baseline="0" dirty="0">
                <a:ln>
                  <a:noFill/>
                </a:ln>
                <a:effectLst/>
              </a:rPr>
              <a:t>such as </a:t>
            </a:r>
            <a:r>
              <a:rPr kumimoji="0" lang="en-US" altLang="he-IL" sz="3200" b="1" i="0" u="none" strike="noStrike" cap="none" normalizeH="0" baseline="0" dirty="0">
                <a:ln>
                  <a:noFill/>
                </a:ln>
                <a:effectLst/>
              </a:rPr>
              <a:t>forensics, plagiarism detection, social networks analysis, identifying fake news or profiles</a:t>
            </a:r>
            <a:r>
              <a:rPr kumimoji="0" lang="en-US" altLang="he-IL" sz="3200" b="0" i="0" u="none" strike="noStrike" cap="none" normalizeH="0" baseline="0" dirty="0">
                <a:ln>
                  <a:noFill/>
                </a:ln>
                <a:effectLst/>
              </a:rPr>
              <a:t> and more.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8013626F-A1DF-17D1-1AE4-61EEE130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he-IL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35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3C12B4-CF8F-A301-6D97-4B5F19B79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 bwMode="auto">
          <a:xfrm>
            <a:off x="4660389" y="775979"/>
            <a:ext cx="7615290" cy="54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E491B8-695A-03D5-B054-4693C77BB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9" y="1457016"/>
            <a:ext cx="3929461" cy="54009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3200" i="0" u="none" strike="noStrike" cap="none" normalizeH="0" baseline="0" dirty="0">
                <a:ln>
                  <a:noFill/>
                </a:ln>
                <a:effectLst/>
              </a:rPr>
              <a:t>Authorship Attribution </a:t>
            </a:r>
            <a:r>
              <a:rPr kumimoji="0" lang="en-US" altLang="he-IL" sz="3200" b="1" i="0" u="none" strike="noStrike" cap="none" normalizeH="0" baseline="0" dirty="0">
                <a:ln>
                  <a:noFill/>
                </a:ln>
                <a:effectLst/>
              </a:rPr>
              <a:t>Real Example </a:t>
            </a:r>
          </a:p>
          <a:p>
            <a:pPr marR="0" lvl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he-IL" sz="20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he-IL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2400" b="0" i="0" u="none" strike="noStrike" cap="none" normalizeH="0" baseline="0" dirty="0">
                <a:ln>
                  <a:noFill/>
                </a:ln>
                <a:effectLst/>
              </a:rPr>
              <a:t>By using 4 different linguistic variables such as the </a:t>
            </a:r>
            <a:r>
              <a:rPr kumimoji="0" lang="en-US" altLang="he-IL" sz="2400" b="1" i="0" u="none" strike="noStrike" cap="none" normalizeH="0" baseline="0" dirty="0">
                <a:ln>
                  <a:noFill/>
                </a:ln>
                <a:effectLst/>
              </a:rPr>
              <a:t>distribution of word lengths and the frequency of 100 most common words</a:t>
            </a:r>
            <a:r>
              <a:rPr kumimoji="0" lang="en-US" altLang="he-IL" sz="2400" b="0" i="0" u="none" strike="noStrike" cap="none" normalizeH="0" baseline="0" dirty="0">
                <a:ln>
                  <a:noFill/>
                </a:ln>
                <a:effectLst/>
              </a:rPr>
              <a:t>, the analysis pointed strongly </a:t>
            </a:r>
            <a:br>
              <a:rPr kumimoji="0" lang="en-US" altLang="he-IL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he-IL" sz="2400" b="0" i="0" u="none" strike="noStrike" cap="none" normalizeH="0" baseline="0" dirty="0">
                <a:ln>
                  <a:noFill/>
                </a:ln>
                <a:effectLst/>
              </a:rPr>
              <a:t>to J. K. Rowling as the true author of the book.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84317C39-F420-4853-E8C3-511B0A52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he-IL" sz="3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049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תמונה 11" descr="כעיפרון ציור קו בשטח לבן">
            <a:extLst>
              <a:ext uri="{FF2B5EF4-FFF2-40B4-BE49-F238E27FC236}">
                <a16:creationId xmlns:a16="http://schemas.microsoft.com/office/drawing/2014/main" id="{30F18F39-65AB-1DB2-53A7-35325A74A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3706704" y="10"/>
            <a:ext cx="9669642" cy="6857990"/>
          </a:xfrm>
          <a:prstGeom prst="rect">
            <a:avLst/>
          </a:prstGeom>
        </p:spPr>
      </p:pic>
      <p:sp>
        <p:nvSpPr>
          <p:cNvPr id="22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A9FF2F24-BB39-242D-71E4-E0364438F3CE}"/>
              </a:ext>
            </a:extLst>
          </p:cNvPr>
          <p:cNvSpPr/>
          <p:nvPr/>
        </p:nvSpPr>
        <p:spPr>
          <a:xfrm>
            <a:off x="260257" y="510363"/>
            <a:ext cx="7390263" cy="720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u="none" strike="noStrike" dirty="0">
                <a:ln>
                  <a:solidFill>
                    <a:sysClr val="windowText" lastClr="000000"/>
                  </a:solidFill>
                </a:ln>
                <a:effectLst/>
                <a:latin typeface="+mj-lt"/>
                <a:ea typeface="+mj-ea"/>
                <a:cs typeface="+mj-cs"/>
              </a:rPr>
              <a:t> What are Authorship embeddings?</a:t>
            </a:r>
            <a:endParaRPr lang="en-US" sz="4000" b="1" dirty="0">
              <a:ln>
                <a:solidFill>
                  <a:sysClr val="windowText" lastClr="000000"/>
                </a:solidFill>
              </a:ln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4FD1427-148A-FE3D-CE80-A31E97F887D0}"/>
              </a:ext>
            </a:extLst>
          </p:cNvPr>
          <p:cNvSpPr txBox="1"/>
          <p:nvPr/>
        </p:nvSpPr>
        <p:spPr>
          <a:xfrm>
            <a:off x="344258" y="1754372"/>
            <a:ext cx="6724891" cy="4817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+mj-lt"/>
              </a:rPr>
              <a:t>An authorship embedding is</a:t>
            </a:r>
            <a:r>
              <a:rPr lang="en-US" sz="3200" b="0" i="0" u="none" strike="noStrike" dirty="0">
                <a:effectLst/>
                <a:latin typeface="+mj-lt"/>
              </a:rPr>
              <a:t> a representation of a </a:t>
            </a:r>
            <a:r>
              <a:rPr lang="en-US" sz="3200" b="0" i="0" u="none" strike="noStrike" dirty="0" err="1">
                <a:effectLst/>
                <a:latin typeface="+mj-lt"/>
              </a:rPr>
              <a:t>documet’s</a:t>
            </a:r>
            <a:r>
              <a:rPr lang="en-US" sz="3200" b="0" i="0" u="none" strike="noStrike" dirty="0">
                <a:effectLst/>
                <a:latin typeface="+mj-lt"/>
              </a:rPr>
              <a:t> author’s </a:t>
            </a:r>
            <a:r>
              <a:rPr lang="en-US" sz="3200" b="1" i="0" u="none" strike="noStrike" dirty="0">
                <a:effectLst/>
                <a:latin typeface="+mj-lt"/>
              </a:rPr>
              <a:t>style </a:t>
            </a:r>
            <a:r>
              <a:rPr lang="en-US" sz="3200" b="0" i="0" u="none" strike="noStrike" dirty="0">
                <a:effectLst/>
                <a:latin typeface="+mj-lt"/>
              </a:rPr>
              <a:t>as a </a:t>
            </a:r>
            <a:r>
              <a:rPr lang="en-US" sz="3200" b="1" i="0" u="none" strike="noStrike" dirty="0">
                <a:effectLst/>
                <a:latin typeface="+mj-lt"/>
              </a:rPr>
              <a:t>numerical vector</a:t>
            </a:r>
            <a:r>
              <a:rPr lang="en-US" sz="3200" b="0" i="0" u="none" strike="noStrike" dirty="0">
                <a:effectLst/>
                <a:latin typeface="+mj-lt"/>
              </a:rPr>
              <a:t>.</a:t>
            </a:r>
            <a:endParaRPr lang="en-US" sz="3200" b="0" dirty="0">
              <a:effectLst/>
              <a:latin typeface="+mj-lt"/>
            </a:endParaRPr>
          </a:p>
          <a:p>
            <a:pPr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br>
              <a:rPr lang="en-US" sz="3200" b="0" dirty="0">
                <a:effectLst/>
                <a:latin typeface="+mj-lt"/>
              </a:rPr>
            </a:br>
            <a:r>
              <a:rPr lang="en-US" sz="3200" b="0" i="0" u="none" strike="noStrike" dirty="0">
                <a:effectLst/>
                <a:latin typeface="+mj-lt"/>
              </a:rPr>
              <a:t>Authorship embeddings are generated by a semi-supervised </a:t>
            </a:r>
            <a:r>
              <a:rPr lang="en-US" sz="3200" b="1" i="0" u="none" strike="noStrike" dirty="0">
                <a:effectLst/>
                <a:latin typeface="+mj-lt"/>
              </a:rPr>
              <a:t>contrastive learning approach</a:t>
            </a:r>
            <a:r>
              <a:rPr lang="en-US" sz="3200" b="0" i="0" u="none" strike="noStrike" dirty="0">
                <a:effectLst/>
                <a:latin typeface="+mj-lt"/>
              </a:rPr>
              <a:t>.</a:t>
            </a:r>
            <a:endParaRPr lang="en-US" sz="3200" b="0" dirty="0">
              <a:effectLst/>
              <a:latin typeface="+mj-lt"/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endParaRPr lang="en-US" sz="3200" dirty="0">
              <a:latin typeface="+mj-lt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ECD9F80E-5833-2C74-36C0-7E9C0213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he-IL" sz="3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579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15CFB09-45E8-E687-0A01-073063520C21}"/>
              </a:ext>
            </a:extLst>
          </p:cNvPr>
          <p:cNvSpPr txBox="1"/>
          <p:nvPr/>
        </p:nvSpPr>
        <p:spPr>
          <a:xfrm>
            <a:off x="551559" y="401445"/>
            <a:ext cx="11291036" cy="18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0" i="0" u="none" strike="noStrike" dirty="0">
                <a:effectLst/>
              </a:rPr>
              <a:t>Generating the vectors is to </a:t>
            </a:r>
            <a:r>
              <a:rPr lang="en-US" sz="2800" b="1" i="0" u="none" strike="noStrike" dirty="0">
                <a:effectLst/>
              </a:rPr>
              <a:t>project </a:t>
            </a:r>
            <a:r>
              <a:rPr lang="en-US" sz="2800" b="0" i="0" u="none" strike="noStrike" dirty="0">
                <a:effectLst/>
              </a:rPr>
              <a:t>authors’ documents </a:t>
            </a:r>
            <a:br>
              <a:rPr lang="en-US" sz="2800" b="0" i="0" u="none" strike="noStrike" dirty="0">
                <a:effectLst/>
              </a:rPr>
            </a:br>
            <a:r>
              <a:rPr lang="en-US" sz="2800" b="1" dirty="0"/>
              <a:t>o</a:t>
            </a:r>
            <a:r>
              <a:rPr lang="en-US" sz="2800" b="1" i="0" u="none" strike="noStrike" dirty="0">
                <a:effectLst/>
              </a:rPr>
              <a:t>nto an authorship-aware hyper-space</a:t>
            </a:r>
            <a:r>
              <a:rPr lang="en-US" sz="2800" b="0" i="0" u="none" strike="noStrike" dirty="0">
                <a:effectLst/>
              </a:rPr>
              <a:t>.</a:t>
            </a:r>
            <a:br>
              <a:rPr lang="en-US" sz="2800" b="0" i="0" u="none" strike="noStrike" dirty="0">
                <a:effectLst/>
              </a:rPr>
            </a:br>
            <a:r>
              <a:rPr lang="en-US" sz="2800" b="0" i="0" u="none" strike="noStrike" dirty="0">
                <a:effectLst/>
              </a:rPr>
              <a:t> ⇒ each document representation will be </a:t>
            </a:r>
            <a:r>
              <a:rPr lang="en-US" sz="2800" b="1" i="0" u="none" strike="noStrike" dirty="0">
                <a:effectLst/>
              </a:rPr>
              <a:t>aligned towards</a:t>
            </a:r>
            <a:r>
              <a:rPr lang="en-US" sz="2800" b="0" i="0" u="none" strike="noStrike" dirty="0">
                <a:effectLst/>
              </a:rPr>
              <a:t> the document’s </a:t>
            </a:r>
            <a:r>
              <a:rPr lang="en-US" sz="2800" b="1" i="0" u="none" strike="noStrike" dirty="0">
                <a:effectLst/>
              </a:rPr>
              <a:t>author </a:t>
            </a:r>
            <a:r>
              <a:rPr lang="en-US" sz="2800" b="0" i="0" u="none" strike="noStrike" dirty="0">
                <a:effectLst/>
              </a:rPr>
              <a:t>and </a:t>
            </a:r>
            <a:r>
              <a:rPr lang="en-US" sz="2800" b="1" i="0" u="none" strike="noStrike" dirty="0">
                <a:effectLst/>
              </a:rPr>
              <a:t>not its contents</a:t>
            </a:r>
            <a:r>
              <a:rPr lang="en-US" sz="2800" b="0" i="0" u="none" strike="noStrike" dirty="0">
                <a:effectLst/>
              </a:rPr>
              <a:t>. </a:t>
            </a:r>
            <a:endParaRPr lang="en-US" sz="2800" b="0" dirty="0">
              <a:effectLst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CF58AF7-98F4-B0FA-3478-044959690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" r="1972"/>
          <a:stretch/>
        </p:blipFill>
        <p:spPr bwMode="auto">
          <a:xfrm>
            <a:off x="106759" y="2207941"/>
            <a:ext cx="11978482" cy="4513534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2ABAF7AD-B08A-DB42-954D-A83CB84C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fld>
            <a:endParaRPr lang="he-IL" sz="3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408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גרפיקה 34" descr="עיגול מלא עם צלב זעיר">
            <a:extLst>
              <a:ext uri="{FF2B5EF4-FFF2-40B4-BE49-F238E27FC236}">
                <a16:creationId xmlns:a16="http://schemas.microsoft.com/office/drawing/2014/main" id="{764659C0-8532-7C0F-56FF-7E3D3BD76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53508" y="2901122"/>
            <a:ext cx="6858000" cy="6858000"/>
          </a:xfrm>
          <a:prstGeom prst="rect">
            <a:avLst/>
          </a:prstGeom>
        </p:spPr>
      </p:pic>
      <p:pic>
        <p:nvPicPr>
          <p:cNvPr id="36" name="גרפיקה 35" descr="עיגול מלא עם צלב זעיר">
            <a:extLst>
              <a:ext uri="{FF2B5EF4-FFF2-40B4-BE49-F238E27FC236}">
                <a16:creationId xmlns:a16="http://schemas.microsoft.com/office/drawing/2014/main" id="{3F3C1B10-9E42-135D-8011-589C1F1ED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152" y="4154796"/>
            <a:ext cx="6858000" cy="6858000"/>
          </a:xfrm>
          <a:prstGeom prst="rect">
            <a:avLst/>
          </a:prstGeom>
        </p:spPr>
      </p:pic>
      <p:pic>
        <p:nvPicPr>
          <p:cNvPr id="37" name="גרפיקה 36" descr="עיגול מלא עם צלב זעיר">
            <a:extLst>
              <a:ext uri="{FF2B5EF4-FFF2-40B4-BE49-F238E27FC236}">
                <a16:creationId xmlns:a16="http://schemas.microsoft.com/office/drawing/2014/main" id="{F5665428-1B4B-10AC-522E-333FB4DAE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4296" y="3522244"/>
            <a:ext cx="6858000" cy="6858000"/>
          </a:xfrm>
          <a:prstGeom prst="rect">
            <a:avLst/>
          </a:prstGeom>
        </p:spPr>
      </p:pic>
      <p:pic>
        <p:nvPicPr>
          <p:cNvPr id="31" name="גרפיקה 30" descr="עיגול מלא עם צלב זעיר">
            <a:extLst>
              <a:ext uri="{FF2B5EF4-FFF2-40B4-BE49-F238E27FC236}">
                <a16:creationId xmlns:a16="http://schemas.microsoft.com/office/drawing/2014/main" id="{D289609C-6727-4D15-279A-3D40A6AE1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88" y="-3413758"/>
            <a:ext cx="6858000" cy="6858000"/>
          </a:xfrm>
          <a:prstGeom prst="rect">
            <a:avLst/>
          </a:prstGeom>
        </p:spPr>
      </p:pic>
      <p:pic>
        <p:nvPicPr>
          <p:cNvPr id="33" name="גרפיקה 32" descr="עיגול מלא עם צלב זעיר">
            <a:extLst>
              <a:ext uri="{FF2B5EF4-FFF2-40B4-BE49-F238E27FC236}">
                <a16:creationId xmlns:a16="http://schemas.microsoft.com/office/drawing/2014/main" id="{662EFD24-23A4-D81A-AB6F-F7B1F6E8E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1448" y="-2160084"/>
            <a:ext cx="6858000" cy="6858000"/>
          </a:xfrm>
          <a:prstGeom prst="rect">
            <a:avLst/>
          </a:prstGeom>
        </p:spPr>
      </p:pic>
      <p:pic>
        <p:nvPicPr>
          <p:cNvPr id="34" name="גרפיקה 33" descr="עיגול מלא עם צלב זעיר">
            <a:extLst>
              <a:ext uri="{FF2B5EF4-FFF2-40B4-BE49-F238E27FC236}">
                <a16:creationId xmlns:a16="http://schemas.microsoft.com/office/drawing/2014/main" id="{9FBF8803-D0D6-E497-FD3D-7596726A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-2792636"/>
            <a:ext cx="6858000" cy="6858000"/>
          </a:xfrm>
          <a:prstGeom prst="rect">
            <a:avLst/>
          </a:prstGeom>
        </p:spPr>
      </p:pic>
      <p:pic>
        <p:nvPicPr>
          <p:cNvPr id="32" name="גרפיקה 31" descr="צורת פינת אורגני">
            <a:extLst>
              <a:ext uri="{FF2B5EF4-FFF2-40B4-BE49-F238E27FC236}">
                <a16:creationId xmlns:a16="http://schemas.microsoft.com/office/drawing/2014/main" id="{15177521-3991-B802-6B2F-90986A9041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9599" r="13809"/>
          <a:stretch/>
        </p:blipFill>
        <p:spPr>
          <a:xfrm rot="10800000">
            <a:off x="4613629" y="-664768"/>
            <a:ext cx="8376042" cy="383036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גרפיקה 28" descr="צורת פינת אורגני">
            <a:extLst>
              <a:ext uri="{FF2B5EF4-FFF2-40B4-BE49-F238E27FC236}">
                <a16:creationId xmlns:a16="http://schemas.microsoft.com/office/drawing/2014/main" id="{8A921BE8-E365-CC5A-F468-CEB163801E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0884" r="11631"/>
          <a:stretch/>
        </p:blipFill>
        <p:spPr>
          <a:xfrm>
            <a:off x="-519757" y="4236930"/>
            <a:ext cx="8122973" cy="353074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E392353-CAAE-69F0-6702-A33C25853F16}"/>
              </a:ext>
            </a:extLst>
          </p:cNvPr>
          <p:cNvSpPr txBox="1"/>
          <p:nvPr/>
        </p:nvSpPr>
        <p:spPr>
          <a:xfrm>
            <a:off x="261257" y="321844"/>
            <a:ext cx="116549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80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Each embedding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Ei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represents textual documents embedded in a 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numerical space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Ideally, the embedding will encode the features from the 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author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by generating the 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same representation for different texts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 </a:t>
            </a:r>
            <a:endParaRPr lang="en-US" sz="3200" b="0" dirty="0">
              <a:effectLst/>
            </a:endParaRPr>
          </a:p>
        </p:txBody>
      </p:sp>
      <p:pic>
        <p:nvPicPr>
          <p:cNvPr id="16" name="Picture 2" descr="Writer in glasses typing on retro typewriter. Ink black and white drawing  Stock Illustration | Adobe Stock">
            <a:extLst>
              <a:ext uri="{FF2B5EF4-FFF2-40B4-BE49-F238E27FC236}">
                <a16:creationId xmlns:a16="http://schemas.microsoft.com/office/drawing/2014/main" id="{F1819A46-11DF-7996-E83A-EEF8C7B4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8811" y="3699616"/>
            <a:ext cx="3144073" cy="241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גרפיקה 16" descr="Dמסמך עם מילוי מלא">
            <a:extLst>
              <a:ext uri="{FF2B5EF4-FFF2-40B4-BE49-F238E27FC236}">
                <a16:creationId xmlns:a16="http://schemas.microsoft.com/office/drawing/2014/main" id="{119E289D-D30D-0924-4581-E751E05C8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71688" y="3699616"/>
            <a:ext cx="914400" cy="914400"/>
          </a:xfrm>
          <a:prstGeom prst="rect">
            <a:avLst/>
          </a:prstGeom>
        </p:spPr>
      </p:pic>
      <p:pic>
        <p:nvPicPr>
          <p:cNvPr id="18" name="גרפיקה 17" descr="מסמך עם מילוי מלא">
            <a:extLst>
              <a:ext uri="{FF2B5EF4-FFF2-40B4-BE49-F238E27FC236}">
                <a16:creationId xmlns:a16="http://schemas.microsoft.com/office/drawing/2014/main" id="{8AA1B119-2D07-D8FA-1AC1-DC5BC8FFBE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6117" y="5053854"/>
            <a:ext cx="914400" cy="914400"/>
          </a:xfrm>
          <a:prstGeom prst="rect">
            <a:avLst/>
          </a:prstGeom>
        </p:spPr>
      </p:pic>
      <p:sp>
        <p:nvSpPr>
          <p:cNvPr id="19" name="מלבן 18">
            <a:extLst>
              <a:ext uri="{FF2B5EF4-FFF2-40B4-BE49-F238E27FC236}">
                <a16:creationId xmlns:a16="http://schemas.microsoft.com/office/drawing/2014/main" id="{C47310D4-4A68-DB0F-D318-53001E6A87FC}"/>
              </a:ext>
            </a:extLst>
          </p:cNvPr>
          <p:cNvSpPr/>
          <p:nvPr/>
        </p:nvSpPr>
        <p:spPr>
          <a:xfrm>
            <a:off x="5171711" y="3772095"/>
            <a:ext cx="69997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he-IL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BDEEDBE4-D40F-867E-49FE-C40C845E7A71}"/>
              </a:ext>
            </a:extLst>
          </p:cNvPr>
          <p:cNvSpPr/>
          <p:nvPr/>
        </p:nvSpPr>
        <p:spPr>
          <a:xfrm>
            <a:off x="5118802" y="5053854"/>
            <a:ext cx="7936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D’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he-IL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303A5066-C416-4238-1789-01BC5BB64E70}"/>
              </a:ext>
            </a:extLst>
          </p:cNvPr>
          <p:cNvSpPr/>
          <p:nvPr/>
        </p:nvSpPr>
        <p:spPr>
          <a:xfrm>
            <a:off x="1104503" y="3241141"/>
            <a:ext cx="249510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Author: 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חץ: ימינה מחורץ 21">
            <a:extLst>
              <a:ext uri="{FF2B5EF4-FFF2-40B4-BE49-F238E27FC236}">
                <a16:creationId xmlns:a16="http://schemas.microsoft.com/office/drawing/2014/main" id="{E1613EB7-47FD-9286-9F45-6BE0E88B5EAF}"/>
              </a:ext>
            </a:extLst>
          </p:cNvPr>
          <p:cNvSpPr/>
          <p:nvPr/>
        </p:nvSpPr>
        <p:spPr>
          <a:xfrm rot="20125667">
            <a:off x="4152665" y="4272104"/>
            <a:ext cx="914400" cy="4678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חץ: ימינה מחורץ 22">
            <a:extLst>
              <a:ext uri="{FF2B5EF4-FFF2-40B4-BE49-F238E27FC236}">
                <a16:creationId xmlns:a16="http://schemas.microsoft.com/office/drawing/2014/main" id="{EC552F81-9258-BED8-EFCF-DCE60042D911}"/>
              </a:ext>
            </a:extLst>
          </p:cNvPr>
          <p:cNvSpPr/>
          <p:nvPr/>
        </p:nvSpPr>
        <p:spPr>
          <a:xfrm rot="1014810">
            <a:off x="4145074" y="5031771"/>
            <a:ext cx="914400" cy="4678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חץ: ימינה מחורץ 23">
            <a:extLst>
              <a:ext uri="{FF2B5EF4-FFF2-40B4-BE49-F238E27FC236}">
                <a16:creationId xmlns:a16="http://schemas.microsoft.com/office/drawing/2014/main" id="{368BE92A-D653-25C7-D756-785E3716372F}"/>
              </a:ext>
            </a:extLst>
          </p:cNvPr>
          <p:cNvSpPr/>
          <p:nvPr/>
        </p:nvSpPr>
        <p:spPr>
          <a:xfrm rot="2281852">
            <a:off x="6906156" y="4247924"/>
            <a:ext cx="914400" cy="4678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CA8FFA0-7BCB-760B-6B83-391ACE270B81}"/>
              </a:ext>
            </a:extLst>
          </p:cNvPr>
          <p:cNvSpPr/>
          <p:nvPr/>
        </p:nvSpPr>
        <p:spPr>
          <a:xfrm>
            <a:off x="8789136" y="4486024"/>
            <a:ext cx="2379760" cy="422852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חץ: ימינה מחורץ 24">
            <a:extLst>
              <a:ext uri="{FF2B5EF4-FFF2-40B4-BE49-F238E27FC236}">
                <a16:creationId xmlns:a16="http://schemas.microsoft.com/office/drawing/2014/main" id="{2A9570AA-5D8C-7623-476F-6119B75434C3}"/>
              </a:ext>
            </a:extLst>
          </p:cNvPr>
          <p:cNvSpPr/>
          <p:nvPr/>
        </p:nvSpPr>
        <p:spPr>
          <a:xfrm rot="19610290">
            <a:off x="6898565" y="5007591"/>
            <a:ext cx="914400" cy="4678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6" name="טבלה 25">
            <a:extLst>
              <a:ext uri="{FF2B5EF4-FFF2-40B4-BE49-F238E27FC236}">
                <a16:creationId xmlns:a16="http://schemas.microsoft.com/office/drawing/2014/main" id="{B2DA73E2-D979-D596-1B59-C0B863C0B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153310"/>
              </p:ext>
            </p:extLst>
          </p:nvPr>
        </p:nvGraphicFramePr>
        <p:xfrm>
          <a:off x="8789136" y="4486023"/>
          <a:ext cx="2395613" cy="457200"/>
        </p:xfrm>
        <a:graphic>
          <a:graphicData uri="http://schemas.openxmlformats.org/drawingml/2006/table">
            <a:tbl>
              <a:tblPr rtl="1" firstRow="1" bandRow="1"/>
              <a:tblGrid>
                <a:gridCol w="513793">
                  <a:extLst>
                    <a:ext uri="{9D8B030D-6E8A-4147-A177-3AD203B41FA5}">
                      <a16:colId xmlns:a16="http://schemas.microsoft.com/office/drawing/2014/main" val="3484491490"/>
                    </a:ext>
                  </a:extLst>
                </a:gridCol>
                <a:gridCol w="424639">
                  <a:extLst>
                    <a:ext uri="{9D8B030D-6E8A-4147-A177-3AD203B41FA5}">
                      <a16:colId xmlns:a16="http://schemas.microsoft.com/office/drawing/2014/main" val="3663458439"/>
                    </a:ext>
                  </a:extLst>
                </a:gridCol>
                <a:gridCol w="485727">
                  <a:extLst>
                    <a:ext uri="{9D8B030D-6E8A-4147-A177-3AD203B41FA5}">
                      <a16:colId xmlns:a16="http://schemas.microsoft.com/office/drawing/2014/main" val="1812548662"/>
                    </a:ext>
                  </a:extLst>
                </a:gridCol>
                <a:gridCol w="485727">
                  <a:extLst>
                    <a:ext uri="{9D8B030D-6E8A-4147-A177-3AD203B41FA5}">
                      <a16:colId xmlns:a16="http://schemas.microsoft.com/office/drawing/2014/main" val="1566525484"/>
                    </a:ext>
                  </a:extLst>
                </a:gridCol>
                <a:gridCol w="485727">
                  <a:extLst>
                    <a:ext uri="{9D8B030D-6E8A-4147-A177-3AD203B41FA5}">
                      <a16:colId xmlns:a16="http://schemas.microsoft.com/office/drawing/2014/main" val="3851109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1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88409"/>
                  </a:ext>
                </a:extLst>
              </a:tr>
            </a:tbl>
          </a:graphicData>
        </a:graphic>
      </p:graphicFrame>
      <p:sp>
        <p:nvSpPr>
          <p:cNvPr id="27" name="מלבן 26">
            <a:extLst>
              <a:ext uri="{FF2B5EF4-FFF2-40B4-BE49-F238E27FC236}">
                <a16:creationId xmlns:a16="http://schemas.microsoft.com/office/drawing/2014/main" id="{E51D89B2-CE5F-0E38-2DAF-2A1AF08C5EAF}"/>
              </a:ext>
            </a:extLst>
          </p:cNvPr>
          <p:cNvSpPr/>
          <p:nvPr/>
        </p:nvSpPr>
        <p:spPr>
          <a:xfrm>
            <a:off x="7971874" y="4325974"/>
            <a:ext cx="67441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he-IL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56511D2-92B7-E7AC-E06E-2C129843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fld>
            <a:endParaRPr lang="he-IL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413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3942B22-2CD0-F6FA-CC0D-E93685E84795}"/>
              </a:ext>
            </a:extLst>
          </p:cNvPr>
          <p:cNvSpPr/>
          <p:nvPr/>
        </p:nvSpPr>
        <p:spPr>
          <a:xfrm>
            <a:off x="594360" y="640263"/>
            <a:ext cx="382219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31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Authorship Embedding contrastive learning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941F96F-A3E1-84E0-BCFE-FF23D8F76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10" y="2498651"/>
            <a:ext cx="3822192" cy="33961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Example of a comparison of authorship embeddings.</a:t>
            </a:r>
          </a:p>
          <a:p>
            <a:pPr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When compared with a similarity function, the related document similarity should be higher than an unrelated text.</a:t>
            </a:r>
            <a:endParaRPr kumimoji="0" lang="en-US" alt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7FF137-F681-6A27-D601-C6813C34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1318494"/>
            <a:ext cx="6596652" cy="40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986CF68E-FBB2-ED41-73E4-DBA22C45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fld>
            <a:endParaRPr lang="he-IL" sz="300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22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3942B22-2CD0-F6FA-CC0D-E93685E84795}"/>
              </a:ext>
            </a:extLst>
          </p:cNvPr>
          <p:cNvSpPr/>
          <p:nvPr/>
        </p:nvSpPr>
        <p:spPr>
          <a:xfrm>
            <a:off x="594360" y="640263"/>
            <a:ext cx="382219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31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Authorship Embedding contrastive learning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941F96F-A3E1-84E0-BCFE-FF23D8F76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10" y="2498651"/>
            <a:ext cx="3822192" cy="33961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is helpful for our project because, if plagiarism is performed, the model would be able to help detect it, as displayed:</a:t>
            </a:r>
            <a:endParaRPr kumimoji="0" lang="en-US" altLang="he-IL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7FF137-F681-6A27-D601-C6813C34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1318494"/>
            <a:ext cx="6596652" cy="40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7E859E0-5FC3-F2EC-CD17-C45A16255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4" t="43369" r="60879" b="45582"/>
          <a:stretch/>
        </p:blipFill>
        <p:spPr bwMode="auto">
          <a:xfrm>
            <a:off x="11289468" y="3094371"/>
            <a:ext cx="475419" cy="449192"/>
          </a:xfrm>
          <a:prstGeom prst="rect">
            <a:avLst/>
          </a:prstGeom>
          <a:noFill/>
          <a:effectLst>
            <a:glow rad="2286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D9A46735-9757-37A3-50CE-2029434E5060}"/>
              </a:ext>
            </a:extLst>
          </p:cNvPr>
          <p:cNvGrpSpPr/>
          <p:nvPr/>
        </p:nvGrpSpPr>
        <p:grpSpPr>
          <a:xfrm>
            <a:off x="5772481" y="4217284"/>
            <a:ext cx="6049926" cy="2473407"/>
            <a:chOff x="5772481" y="4217284"/>
            <a:chExt cx="6049926" cy="2473407"/>
          </a:xfrm>
        </p:grpSpPr>
        <p:grpSp>
          <p:nvGrpSpPr>
            <p:cNvPr id="10" name="קבוצה 9">
              <a:extLst>
                <a:ext uri="{FF2B5EF4-FFF2-40B4-BE49-F238E27FC236}">
                  <a16:creationId xmlns:a16="http://schemas.microsoft.com/office/drawing/2014/main" id="{BC34AD6F-E7FD-FE59-05A3-384A4FB1AE76}"/>
                </a:ext>
              </a:extLst>
            </p:cNvPr>
            <p:cNvGrpSpPr/>
            <p:nvPr/>
          </p:nvGrpSpPr>
          <p:grpSpPr>
            <a:xfrm>
              <a:off x="5772481" y="4217284"/>
              <a:ext cx="6049926" cy="2473407"/>
              <a:chOff x="5772481" y="4217284"/>
              <a:chExt cx="6049926" cy="2473407"/>
            </a:xfrm>
          </p:grpSpPr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4D9CE363-B12E-749C-FDC3-B64A20D575E8}"/>
                  </a:ext>
                </a:extLst>
              </p:cNvPr>
              <p:cNvSpPr/>
              <p:nvPr/>
            </p:nvSpPr>
            <p:spPr>
              <a:xfrm>
                <a:off x="5772481" y="4217284"/>
                <a:ext cx="6049926" cy="170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874112B0-8BCD-40F0-C884-E2FD9994F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73" t="-674" r="7814" b="339"/>
              <a:stretch/>
            </p:blipFill>
            <p:spPr bwMode="auto">
              <a:xfrm>
                <a:off x="7521363" y="4380614"/>
                <a:ext cx="1910096" cy="231007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86885983-1004-5195-E9A7-C05322F78638}"/>
                </a:ext>
              </a:extLst>
            </p:cNvPr>
            <p:cNvSpPr/>
            <p:nvPr/>
          </p:nvSpPr>
          <p:spPr>
            <a:xfrm>
              <a:off x="5808866" y="5031674"/>
              <a:ext cx="174888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 </a:t>
              </a:r>
              <a:b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W. Shakespeare piece</a:t>
              </a:r>
              <a:endParaRPr lang="he-IL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77FB2EF8-1256-E3A1-9EDA-3CF6EBFA8ECF}"/>
              </a:ext>
            </a:extLst>
          </p:cNvPr>
          <p:cNvGrpSpPr/>
          <p:nvPr/>
        </p:nvGrpSpPr>
        <p:grpSpPr>
          <a:xfrm>
            <a:off x="4654490" y="-80116"/>
            <a:ext cx="6903101" cy="2785729"/>
            <a:chOff x="4654490" y="-80116"/>
            <a:chExt cx="6903101" cy="2785729"/>
          </a:xfrm>
        </p:grpSpPr>
        <p:grpSp>
          <p:nvGrpSpPr>
            <p:cNvPr id="7" name="קבוצה 6">
              <a:extLst>
                <a:ext uri="{FF2B5EF4-FFF2-40B4-BE49-F238E27FC236}">
                  <a16:creationId xmlns:a16="http://schemas.microsoft.com/office/drawing/2014/main" id="{C12ED379-2779-AC03-930E-21B5309C4DC6}"/>
                </a:ext>
              </a:extLst>
            </p:cNvPr>
            <p:cNvGrpSpPr/>
            <p:nvPr/>
          </p:nvGrpSpPr>
          <p:grpSpPr>
            <a:xfrm>
              <a:off x="5507665" y="-80116"/>
              <a:ext cx="6049926" cy="2785729"/>
              <a:chOff x="5507665" y="-80116"/>
              <a:chExt cx="6049926" cy="2785729"/>
            </a:xfrm>
          </p:grpSpPr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D18927CD-B806-1147-C6C5-A2225C9ED9F0}"/>
                  </a:ext>
                </a:extLst>
              </p:cNvPr>
              <p:cNvSpPr/>
              <p:nvPr/>
            </p:nvSpPr>
            <p:spPr>
              <a:xfrm>
                <a:off x="5507665" y="705140"/>
                <a:ext cx="6049926" cy="170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1026" name="Picture 2" descr="William Shakespeare - Wikipedia">
                <a:extLst>
                  <a:ext uri="{FF2B5EF4-FFF2-40B4-BE49-F238E27FC236}">
                    <a16:creationId xmlns:a16="http://schemas.microsoft.com/office/drawing/2014/main" id="{44FF1319-415E-D95B-E3EA-63691A6B0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6120" y="159488"/>
                <a:ext cx="1797661" cy="2302371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" name="קבוצה 2">
                <a:extLst>
                  <a:ext uri="{FF2B5EF4-FFF2-40B4-BE49-F238E27FC236}">
                    <a16:creationId xmlns:a16="http://schemas.microsoft.com/office/drawing/2014/main" id="{AEECB224-3646-1203-CF63-51BACC5DF144}"/>
                  </a:ext>
                </a:extLst>
              </p:cNvPr>
              <p:cNvGrpSpPr/>
              <p:nvPr/>
            </p:nvGrpSpPr>
            <p:grpSpPr>
              <a:xfrm>
                <a:off x="8537945" y="-80116"/>
                <a:ext cx="2805222" cy="2785729"/>
                <a:chOff x="5459436" y="2792436"/>
                <a:chExt cx="4065563" cy="4065563"/>
              </a:xfrm>
              <a:effectLst/>
            </p:grpSpPr>
            <p:pic>
              <p:nvPicPr>
                <p:cNvPr id="1028" name="Picture 4" descr="Thief Flat Character Design. Bandit With Big Bag. Robber In Mask. Cartoon  Vector Illustration. Royalty Free SVG, Cliparts, Vectors, And Stock  Illustration. Image 76193016.">
                  <a:extLst>
                    <a:ext uri="{FF2B5EF4-FFF2-40B4-BE49-F238E27FC236}">
                      <a16:creationId xmlns:a16="http://schemas.microsoft.com/office/drawing/2014/main" id="{34FA7C89-6E6A-CCA2-6E5D-D011079DAD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9436" y="2792436"/>
                  <a:ext cx="4065563" cy="4065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63FBEDF2-3894-C975-B8A1-F5807B6E9F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653" r="12653"/>
                <a:stretch/>
              </p:blipFill>
              <p:spPr bwMode="auto">
                <a:xfrm>
                  <a:off x="7258494" y="3759511"/>
                  <a:ext cx="1605546" cy="2056318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7C9AC747-B4E9-6306-8DCD-586AF3967B0D}"/>
                </a:ext>
              </a:extLst>
            </p:cNvPr>
            <p:cNvSpPr/>
            <p:nvPr/>
          </p:nvSpPr>
          <p:spPr>
            <a:xfrm>
              <a:off x="4654490" y="-34030"/>
              <a:ext cx="174888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 </a:t>
              </a:r>
              <a:b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W. Shakespeare piece</a:t>
              </a:r>
              <a:endParaRPr lang="he-IL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תיבת טקסט 16">
              <a:extLst>
                <a:ext uri="{FF2B5EF4-FFF2-40B4-BE49-F238E27FC236}">
                  <a16:creationId xmlns:a16="http://schemas.microsoft.com/office/drawing/2014/main" id="{C1E9171D-3127-1C4D-F072-00C5427DABDB}"/>
                </a:ext>
              </a:extLst>
            </p:cNvPr>
            <p:cNvSpPr txBox="1"/>
            <p:nvPr/>
          </p:nvSpPr>
          <p:spPr>
            <a:xfrm>
              <a:off x="8323521" y="82280"/>
              <a:ext cx="11962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he-IL" sz="1800" b="0" i="0" u="none" strike="noStrike" cap="none" normalizeH="0" baseline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Plagiarism</a:t>
              </a:r>
              <a:r>
                <a:rPr lang="en-US" altLang="he-I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suspect</a:t>
              </a:r>
              <a:endPara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7CDF1826-0919-D694-8863-139A0BC1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fld>
            <a:endParaRPr lang="he-IL" sz="300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167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939B1BF-690C-EB7E-4EBF-B0B9AF3D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566473"/>
            <a:ext cx="10601325" cy="2166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72A3C11D-0647-25E7-F926-29788636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fld>
            <a:endParaRPr lang="he-IL" sz="300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273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משולש ישר-זווית 3">
            <a:extLst>
              <a:ext uri="{FF2B5EF4-FFF2-40B4-BE49-F238E27FC236}">
                <a16:creationId xmlns:a16="http://schemas.microsoft.com/office/drawing/2014/main" id="{F2E8E65E-825F-D14E-B0C2-4BAD51E299EB}"/>
              </a:ext>
            </a:extLst>
          </p:cNvPr>
          <p:cNvSpPr/>
          <p:nvPr/>
        </p:nvSpPr>
        <p:spPr>
          <a:xfrm flipV="1">
            <a:off x="0" y="0"/>
            <a:ext cx="2330626" cy="5029846"/>
          </a:xfrm>
          <a:prstGeom prst="rtTriangle">
            <a:avLst/>
          </a:prstGeom>
          <a:solidFill>
            <a:schemeClr val="tx2"/>
          </a:solidFill>
          <a:ln>
            <a:solidFill>
              <a:srgbClr val="7545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697E8-5F2D-2948-B502-0EF82B9D2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9"/>
          <a:stretch/>
        </p:blipFill>
        <p:spPr bwMode="auto">
          <a:xfrm>
            <a:off x="3470287" y="416674"/>
            <a:ext cx="6177747" cy="566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הסבר: חץ ימינה 4">
            <a:extLst>
              <a:ext uri="{FF2B5EF4-FFF2-40B4-BE49-F238E27FC236}">
                <a16:creationId xmlns:a16="http://schemas.microsoft.com/office/drawing/2014/main" id="{9050DAE8-C5FA-8529-637B-6E2CE2AFF553}"/>
              </a:ext>
            </a:extLst>
          </p:cNvPr>
          <p:cNvSpPr/>
          <p:nvPr/>
        </p:nvSpPr>
        <p:spPr>
          <a:xfrm>
            <a:off x="4920342" y="416674"/>
            <a:ext cx="3630587" cy="1125047"/>
          </a:xfrm>
          <a:prstGeom prst="rightArrowCallou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00B0F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הסבר: חץ ימינה 5">
            <a:extLst>
              <a:ext uri="{FF2B5EF4-FFF2-40B4-BE49-F238E27FC236}">
                <a16:creationId xmlns:a16="http://schemas.microsoft.com/office/drawing/2014/main" id="{02E89EFD-255C-80CA-0142-7465405BFB8F}"/>
              </a:ext>
            </a:extLst>
          </p:cNvPr>
          <p:cNvSpPr/>
          <p:nvPr/>
        </p:nvSpPr>
        <p:spPr>
          <a:xfrm rot="10800000">
            <a:off x="3583914" y="2484630"/>
            <a:ext cx="3630586" cy="893135"/>
          </a:xfrm>
          <a:prstGeom prst="rightArrowCallou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00B0F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403452C2-3244-2646-57D8-31F45954000C}"/>
              </a:ext>
            </a:extLst>
          </p:cNvPr>
          <p:cNvSpPr/>
          <p:nvPr/>
        </p:nvSpPr>
        <p:spPr>
          <a:xfrm>
            <a:off x="6070600" y="5993122"/>
            <a:ext cx="13970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92ED2641-C4D1-35FD-E16F-5FC5B5802063}"/>
              </a:ext>
            </a:extLst>
          </p:cNvPr>
          <p:cNvCxnSpPr>
            <a:cxnSpLocks/>
          </p:cNvCxnSpPr>
          <p:nvPr/>
        </p:nvCxnSpPr>
        <p:spPr>
          <a:xfrm>
            <a:off x="6140450" y="5861050"/>
            <a:ext cx="0" cy="622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מלבן 7">
            <a:extLst>
              <a:ext uri="{FF2B5EF4-FFF2-40B4-BE49-F238E27FC236}">
                <a16:creationId xmlns:a16="http://schemas.microsoft.com/office/drawing/2014/main" id="{09CAE643-1D74-1DA6-4232-E50596190521}"/>
              </a:ext>
            </a:extLst>
          </p:cNvPr>
          <p:cNvSpPr/>
          <p:nvPr/>
        </p:nvSpPr>
        <p:spPr>
          <a:xfrm>
            <a:off x="8550929" y="637542"/>
            <a:ext cx="233062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Pre-processing</a:t>
            </a:r>
            <a:br>
              <a:rPr lang="en-US" sz="2800" b="0" cap="none" spc="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b="0" cap="none" spc="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the data</a:t>
            </a:r>
            <a:endParaRPr lang="he-IL" sz="2800" b="0" cap="none" spc="0" dirty="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08D93E79-9D7F-7F16-0D7C-B314B71AC287}"/>
              </a:ext>
            </a:extLst>
          </p:cNvPr>
          <p:cNvSpPr/>
          <p:nvPr/>
        </p:nvSpPr>
        <p:spPr>
          <a:xfrm>
            <a:off x="1170372" y="2252718"/>
            <a:ext cx="262729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Semantic Word embeddings production</a:t>
            </a:r>
            <a:endParaRPr lang="he-IL" sz="2800" b="0" cap="none" spc="0" dirty="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2CA253E7-92C1-9D3C-0DA4-688CFE5BD387}"/>
              </a:ext>
            </a:extLst>
          </p:cNvPr>
          <p:cNvSpPr/>
          <p:nvPr/>
        </p:nvSpPr>
        <p:spPr>
          <a:xfrm>
            <a:off x="7985199" y="4674802"/>
            <a:ext cx="292395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Authorship embeddings production</a:t>
            </a:r>
            <a:endParaRPr lang="he-IL" sz="2800" b="0" cap="none" spc="0" dirty="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673B2D1-2A73-D9F3-998A-684B3D23F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03" b="5013"/>
          <a:stretch/>
        </p:blipFill>
        <p:spPr bwMode="auto">
          <a:xfrm>
            <a:off x="3470286" y="6412222"/>
            <a:ext cx="6177747" cy="5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הסבר: חץ ימינה 6">
            <a:extLst>
              <a:ext uri="{FF2B5EF4-FFF2-40B4-BE49-F238E27FC236}">
                <a16:creationId xmlns:a16="http://schemas.microsoft.com/office/drawing/2014/main" id="{C2B24B65-3B96-BF1A-7631-D0759978307F}"/>
              </a:ext>
            </a:extLst>
          </p:cNvPr>
          <p:cNvSpPr/>
          <p:nvPr/>
        </p:nvSpPr>
        <p:spPr>
          <a:xfrm>
            <a:off x="4789714" y="4710223"/>
            <a:ext cx="3630587" cy="1487938"/>
          </a:xfrm>
          <a:prstGeom prst="rightArrowCallou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00B0F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626DFDB0-DF59-55B7-C5D0-8ADC3910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fld>
            <a:endParaRPr lang="he-IL" sz="3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883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2" name="Rectangle 14351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354" name="Rectangle 14353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56" name="Freeform: Shape 14355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69325BF6-05EF-3665-EEDC-8D9DEBEE2EBD}"/>
              </a:ext>
            </a:extLst>
          </p:cNvPr>
          <p:cNvSpPr/>
          <p:nvPr/>
        </p:nvSpPr>
        <p:spPr>
          <a:xfrm>
            <a:off x="7885326" y="396934"/>
            <a:ext cx="388576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i="0" u="none" strike="noStrike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Pre-processing In Natural Language Processing</a:t>
            </a:r>
            <a:endParaRPr lang="en-US" sz="3900" b="1" kern="1200" dirty="0">
              <a:solidFill>
                <a:schemeClr val="tx1"/>
              </a:solidFill>
              <a:effectLst/>
              <a:ea typeface="+mj-ea"/>
              <a:cs typeface="+mj-cs"/>
            </a:endParaRPr>
          </a:p>
        </p:txBody>
      </p:sp>
      <p:sp>
        <p:nvSpPr>
          <p:cNvPr id="14358" name="Freeform: Shape 14357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Data Preprocessing &amp; Feature Engineering in Machine Learning | by Paras  Patidar | DataDrivenInvestor">
            <a:extLst>
              <a:ext uri="{FF2B5EF4-FFF2-40B4-BE49-F238E27FC236}">
                <a16:creationId xmlns:a16="http://schemas.microsoft.com/office/drawing/2014/main" id="{DED2A227-13F8-4AB1-DCBB-60BB667B3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7" r="24101" b="2"/>
          <a:stretch/>
        </p:blipFill>
        <p:spPr bwMode="auto">
          <a:xfrm>
            <a:off x="0" y="-2420"/>
            <a:ext cx="6096000" cy="686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F0ECFD6-04E4-8FAE-8A02-652AD761A683}"/>
              </a:ext>
            </a:extLst>
          </p:cNvPr>
          <p:cNvSpPr txBox="1"/>
          <p:nvPr/>
        </p:nvSpPr>
        <p:spPr>
          <a:xfrm>
            <a:off x="7885326" y="2434856"/>
            <a:ext cx="4017075" cy="4183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i="0" u="none" strike="noStrike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text data might contain </a:t>
            </a:r>
            <a:r>
              <a:rPr lang="en-US" sz="2800" b="1" i="0" u="none" strike="noStrike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unwanted or unimportant text </a:t>
            </a:r>
            <a:r>
              <a:rPr lang="en-US" sz="2800" i="0" u="none" strike="noStrike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so, our </a:t>
            </a:r>
            <a:r>
              <a:rPr lang="en-US" sz="2800" b="1" i="0" u="none" strike="noStrike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might not give efficient accuracy </a:t>
            </a:r>
            <a:r>
              <a:rPr lang="en-US" sz="2800" i="0" u="none" strike="noStrike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might make it hard to analyze. </a:t>
            </a:r>
            <a:br>
              <a:rPr lang="en-US" sz="2800" i="0" u="none" strike="noStrike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i="0" u="none" strike="noStrike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So, proper </a:t>
            </a:r>
            <a:r>
              <a:rPr lang="en-US" sz="2800" b="1" i="0" u="none" strike="noStrike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pre-processing </a:t>
            </a:r>
            <a:r>
              <a:rPr lang="en-US" sz="2800" i="0" u="none" strike="noStrike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must be done on raw data.</a:t>
            </a:r>
            <a:br>
              <a:rPr lang="en-US" sz="2800" dirty="0">
                <a:ln w="0"/>
                <a:solidFill>
                  <a:schemeClr val="tx1">
                    <a:alpha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2800" dirty="0">
              <a:ln w="0"/>
              <a:solidFill>
                <a:schemeClr val="tx1">
                  <a:alpha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AF075C10-D2D3-B16E-ED9C-DC3E0C6F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fld>
            <a:endParaRPr lang="he-IL" sz="3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413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6632A07-9A62-4FC0-23F0-15FCCB5C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are we going to discuss:</a:t>
            </a:r>
            <a:endParaRPr lang="he-IL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86D5FB97-A08E-E908-EFE0-D8B1A52E1A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20443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91306E7-773B-4BAC-2B29-B106D1E8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he-IL" sz="3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7870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99BB2D74-4A6A-A48F-87F6-FE65AFA1A624}"/>
              </a:ext>
            </a:extLst>
          </p:cNvPr>
          <p:cNvGrpSpPr/>
          <p:nvPr/>
        </p:nvGrpSpPr>
        <p:grpSpPr>
          <a:xfrm>
            <a:off x="1733550" y="277283"/>
            <a:ext cx="8724900" cy="6303434"/>
            <a:chOff x="2349500" y="277283"/>
            <a:chExt cx="8724900" cy="6303434"/>
          </a:xfrm>
        </p:grpSpPr>
        <p:graphicFrame>
          <p:nvGraphicFramePr>
            <p:cNvPr id="5" name="דיאגרמה 4">
              <a:extLst>
                <a:ext uri="{FF2B5EF4-FFF2-40B4-BE49-F238E27FC236}">
                  <a16:creationId xmlns:a16="http://schemas.microsoft.com/office/drawing/2014/main" id="{130F2C23-08AE-61F7-1BA1-81E5C76A0E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71848581"/>
                </p:ext>
              </p:extLst>
            </p:nvPr>
          </p:nvGraphicFramePr>
          <p:xfrm>
            <a:off x="2349500" y="277283"/>
            <a:ext cx="8724900" cy="63034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מלבן 5">
              <a:extLst>
                <a:ext uri="{FF2B5EF4-FFF2-40B4-BE49-F238E27FC236}">
                  <a16:creationId xmlns:a16="http://schemas.microsoft.com/office/drawing/2014/main" id="{E566A224-1862-8B5B-C969-C5ED205495A8}"/>
                </a:ext>
              </a:extLst>
            </p:cNvPr>
            <p:cNvSpPr/>
            <p:nvPr/>
          </p:nvSpPr>
          <p:spPr>
            <a:xfrm>
              <a:off x="4640298" y="2357735"/>
              <a:ext cx="4143303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Text preprocessing</a:t>
              </a:r>
              <a:endParaRPr lang="he-IL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6B7DA521-9CE3-5450-2756-64DFA328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fld>
            <a:endParaRPr lang="he-IL" sz="300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9784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שולש ישר-זווית 3">
            <a:extLst>
              <a:ext uri="{FF2B5EF4-FFF2-40B4-BE49-F238E27FC236}">
                <a16:creationId xmlns:a16="http://schemas.microsoft.com/office/drawing/2014/main" id="{F2E8E65E-825F-D14E-B0C2-4BAD51E299EB}"/>
              </a:ext>
            </a:extLst>
          </p:cNvPr>
          <p:cNvSpPr/>
          <p:nvPr/>
        </p:nvSpPr>
        <p:spPr>
          <a:xfrm flipV="1">
            <a:off x="0" y="0"/>
            <a:ext cx="2330626" cy="5029846"/>
          </a:xfrm>
          <a:prstGeom prst="rtTriangle">
            <a:avLst/>
          </a:prstGeom>
          <a:solidFill>
            <a:schemeClr val="tx2"/>
          </a:solidFill>
          <a:ln>
            <a:solidFill>
              <a:srgbClr val="7545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697E8-5F2D-2948-B502-0EF82B9D2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9" t="1317" r="37641" b="70083"/>
          <a:stretch/>
        </p:blipFill>
        <p:spPr bwMode="auto">
          <a:xfrm>
            <a:off x="3267879" y="1294791"/>
            <a:ext cx="5875967" cy="448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אליפסה 16">
            <a:extLst>
              <a:ext uri="{FF2B5EF4-FFF2-40B4-BE49-F238E27FC236}">
                <a16:creationId xmlns:a16="http://schemas.microsoft.com/office/drawing/2014/main" id="{403452C2-3244-2646-57D8-31F45954000C}"/>
              </a:ext>
            </a:extLst>
          </p:cNvPr>
          <p:cNvSpPr/>
          <p:nvPr/>
        </p:nvSpPr>
        <p:spPr>
          <a:xfrm>
            <a:off x="6070600" y="5993122"/>
            <a:ext cx="139700" cy="133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09CAE643-1D74-1DA6-4232-E50596190521}"/>
              </a:ext>
            </a:extLst>
          </p:cNvPr>
          <p:cNvSpPr/>
          <p:nvPr/>
        </p:nvSpPr>
        <p:spPr>
          <a:xfrm>
            <a:off x="2136686" y="377585"/>
            <a:ext cx="813835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en-US" sz="4000" b="0" cap="none" spc="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Pre-processing of the data</a:t>
            </a:r>
            <a:endParaRPr lang="he-IL" sz="4000" b="0" cap="none" spc="0" dirty="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626DFDB0-DF59-55B7-C5D0-8ADC3910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fld>
            <a:endParaRPr lang="he-IL" sz="3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641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78" name="Rectangle 15377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BED0DA6-5D4F-F5F5-380D-5DD2F1A5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83" y="1162197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b="1" dirty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Frozen transformer</a:t>
            </a:r>
          </a:p>
        </p:txBody>
      </p:sp>
      <p:pic>
        <p:nvPicPr>
          <p:cNvPr id="15364" name="Picture 4" descr="Disney Princess Dolls Join Transformers, G.I. Joe in Hasbro Toy Chest -  Variety">
            <a:extLst>
              <a:ext uri="{FF2B5EF4-FFF2-40B4-BE49-F238E27FC236}">
                <a16:creationId xmlns:a16="http://schemas.microsoft.com/office/drawing/2014/main" id="{06F445A9-A149-B8C3-7A35-0D8A6EFEE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98353" y="684033"/>
            <a:ext cx="4555700" cy="2562581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80" name="Freeform: Shape 15379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362" name="Picture 2" descr="Takara Tomy Md-14 Frozen Megatron Transformers Movie 4904810770589 for sale  online | eBay">
            <a:extLst>
              <a:ext uri="{FF2B5EF4-FFF2-40B4-BE49-F238E27FC236}">
                <a16:creationId xmlns:a16="http://schemas.microsoft.com/office/drawing/2014/main" id="{22483195-A9EA-EAE2-9DAD-DF522DF00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5" b="98093" l="1600" r="98200">
                        <a14:foregroundMark x1="41600" y1="11172" x2="44000" y2="12262"/>
                        <a14:foregroundMark x1="43000" y1="12807" x2="42200" y2="13896"/>
                        <a14:foregroundMark x1="42200" y1="14169" x2="42800" y2="13624"/>
                        <a14:foregroundMark x1="13400" y1="20708" x2="12200" y2="6540"/>
                        <a14:foregroundMark x1="12200" y1="6540" x2="13800" y2="20436"/>
                        <a14:foregroundMark x1="12400" y1="20708" x2="4600" y2="10627"/>
                        <a14:foregroundMark x1="4600" y1="10627" x2="8400" y2="24796"/>
                        <a14:foregroundMark x1="8400" y1="24796" x2="15400" y2="36240"/>
                        <a14:foregroundMark x1="15400" y1="36240" x2="13400" y2="17984"/>
                        <a14:foregroundMark x1="13400" y1="17984" x2="11400" y2="20163"/>
                        <a14:foregroundMark x1="7800" y1="14714" x2="8200" y2="23433"/>
                        <a14:foregroundMark x1="7800" y1="23161" x2="1600" y2="7084"/>
                        <a14:foregroundMark x1="1600" y1="7084" x2="9400" y2="16621"/>
                        <a14:foregroundMark x1="9400" y1="16621" x2="9400" y2="16621"/>
                        <a14:foregroundMark x1="30200" y1="36240" x2="30200" y2="38965"/>
                        <a14:foregroundMark x1="37000" y1="35150" x2="30200" y2="49319"/>
                        <a14:foregroundMark x1="30200" y1="49319" x2="18400" y2="44142"/>
                        <a14:foregroundMark x1="18400" y1="44142" x2="15600" y2="28610"/>
                        <a14:foregroundMark x1="15600" y1="28610" x2="15800" y2="28338"/>
                        <a14:foregroundMark x1="59800" y1="40054" x2="60800" y2="55858"/>
                        <a14:foregroundMark x1="60800" y1="55858" x2="74400" y2="41962"/>
                        <a14:foregroundMark x1="74400" y1="41962" x2="80000" y2="30245"/>
                        <a14:foregroundMark x1="80000" y1="30245" x2="80600" y2="29973"/>
                        <a14:foregroundMark x1="83400" y1="34060" x2="91800" y2="24523"/>
                        <a14:foregroundMark x1="91800" y1="24523" x2="97000" y2="11989"/>
                        <a14:foregroundMark x1="97000" y1="11989" x2="84800" y2="30790"/>
                        <a14:foregroundMark x1="81117" y1="6341" x2="81200" y2="4905"/>
                        <a14:foregroundMark x1="80400" y1="18801" x2="80901" y2="10091"/>
                        <a14:foregroundMark x1="80319" y1="9554" x2="78000" y2="21798"/>
                        <a14:foregroundMark x1="80407" y1="9092" x2="80347" y2="9410"/>
                        <a14:foregroundMark x1="80631" y1="7911" x2="80432" y2="8960"/>
                        <a14:foregroundMark x1="81200" y1="4905" x2="80936" y2="6300"/>
                        <a14:foregroundMark x1="78000" y1="21798" x2="78000" y2="22616"/>
                        <a14:foregroundMark x1="63400" y1="20981" x2="52600" y2="20981"/>
                        <a14:foregroundMark x1="52600" y1="20981" x2="52600" y2="21526"/>
                        <a14:foregroundMark x1="52600" y1="21526" x2="63600" y2="17166"/>
                        <a14:foregroundMark x1="63600" y1="17166" x2="54000" y2="21526"/>
                        <a14:foregroundMark x1="54000" y1="21526" x2="53400" y2="21253"/>
                        <a14:foregroundMark x1="35400" y1="17984" x2="24600" y2="16349"/>
                        <a14:foregroundMark x1="24600" y1="16349" x2="29400" y2="23433"/>
                        <a14:foregroundMark x1="43400" y1="12262" x2="47800" y2="12262"/>
                        <a14:foregroundMark x1="47800" y1="12262" x2="44400" y2="14169"/>
                        <a14:foregroundMark x1="62200" y1="85286" x2="70200" y2="94278"/>
                        <a14:foregroundMark x1="70200" y1="94278" x2="48200" y2="93460"/>
                        <a14:foregroundMark x1="48200" y1="93460" x2="55200" y2="83924"/>
                        <a14:foregroundMark x1="32400" y1="64850" x2="27200" y2="78747"/>
                        <a14:foregroundMark x1="27200" y1="78747" x2="30600" y2="84196"/>
                        <a14:foregroundMark x1="32600" y1="89918" x2="21800" y2="98365"/>
                        <a14:foregroundMark x1="21800" y1="98365" x2="22600" y2="91008"/>
                        <a14:foregroundMark x1="91000" y1="25341" x2="95400" y2="16621"/>
                        <a14:foregroundMark x1="95400" y1="16621" x2="89800" y2="26431"/>
                        <a14:foregroundMark x1="89800" y1="26431" x2="98200" y2="16076"/>
                        <a14:foregroundMark x1="98200" y1="16076" x2="87800" y2="29973"/>
                        <a14:foregroundMark x1="74600" y1="44142" x2="66400" y2="55586"/>
                        <a14:foregroundMark x1="66400" y1="55586" x2="58200" y2="56131"/>
                        <a14:foregroundMark x1="21200" y1="45777" x2="29200" y2="55041"/>
                        <a14:foregroundMark x1="29200" y1="55041" x2="30200" y2="55041"/>
                        <a14:foregroundMark x1="29800" y1="56131" x2="21000" y2="44959"/>
                        <a14:foregroundMark x1="21000" y1="44959" x2="20600" y2="43324"/>
                        <a14:foregroundMark x1="20600" y1="43324" x2="25000" y2="56403"/>
                        <a14:foregroundMark x1="25000" y1="56403" x2="32200" y2="59128"/>
                        <a14:foregroundMark x1="80689" y1="9931" x2="80400" y2="18801"/>
                        <a14:foregroundMark x1="80754" y1="7939" x2="80691" y2="9886"/>
                        <a14:foregroundMark x1="80400" y1="19619" x2="80600" y2="7902"/>
                        <a14:foregroundMark x1="80490" y1="9830" x2="79800" y2="20163"/>
                        <a14:foregroundMark x1="80600" y1="8174" x2="80497" y2="9716"/>
                        <a14:foregroundMark x1="80000" y1="21798" x2="77868" y2="9451"/>
                        <a14:backgroundMark x1="83000" y1="6540" x2="86600" y2="9264"/>
                        <a14:backgroundMark x1="86200" y1="8719" x2="83600" y2="6267"/>
                        <a14:backgroundMark x1="79000" y1="5450" x2="78400" y2="4905"/>
                        <a14:backgroundMark x1="78400" y1="5177" x2="65600" y2="7629"/>
                        <a14:backgroundMark x1="65600" y1="7629" x2="76600" y2="5450"/>
                        <a14:backgroundMark x1="76600" y1="5450" x2="77200" y2="5450"/>
                        <a14:backgroundMark x1="85200" y1="5177" x2="84200" y2="5450"/>
                        <a14:backgroundMark x1="84200" y1="6540" x2="84600" y2="9809"/>
                        <a14:backgroundMark x1="84600" y1="10354" x2="84600" y2="10354"/>
                        <a14:backgroundMark x1="82000" y1="6540" x2="81800" y2="8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66" r="-1256" b="-6"/>
          <a:stretch/>
        </p:blipFill>
        <p:spPr bwMode="auto">
          <a:xfrm>
            <a:off x="698353" y="3526029"/>
            <a:ext cx="3842072" cy="2733293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53D2BB0-F569-ACAA-B363-711A59869B05}"/>
              </a:ext>
            </a:extLst>
          </p:cNvPr>
          <p:cNvSpPr txBox="1"/>
          <p:nvPr/>
        </p:nvSpPr>
        <p:spPr>
          <a:xfrm>
            <a:off x="6159883" y="2487759"/>
            <a:ext cx="5692811" cy="405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0" i="0" u="none" strike="noStrike" dirty="0">
                <a:effectLst/>
              </a:rPr>
              <a:t>The main goal of the frozen transformer is to </a:t>
            </a:r>
            <a:r>
              <a:rPr lang="en-US" sz="2800" b="1" i="0" u="none" strike="noStrike" dirty="0">
                <a:effectLst/>
              </a:rPr>
              <a:t>extract features for training the model</a:t>
            </a:r>
            <a:r>
              <a:rPr lang="en-US" sz="2800" b="0" i="0" u="none" strike="noStrike" dirty="0">
                <a:effectLst/>
              </a:rPr>
              <a:t>, with </a:t>
            </a:r>
            <a:r>
              <a:rPr lang="en-US" sz="2800" b="1" i="0" u="none" strike="noStrike" dirty="0">
                <a:effectLst/>
              </a:rPr>
              <a:t>speed</a:t>
            </a:r>
            <a:r>
              <a:rPr lang="en-US" sz="2800" b="0" i="0" u="none" strike="noStrike" dirty="0">
                <a:effectLst/>
              </a:rPr>
              <a:t>, from the </a:t>
            </a:r>
            <a:r>
              <a:rPr lang="en-US" sz="2800" b="1" i="0" u="none" strike="noStrike" dirty="0">
                <a:effectLst/>
              </a:rPr>
              <a:t>L tokens </a:t>
            </a:r>
            <a:r>
              <a:rPr lang="en-US" sz="2800" b="0" i="0" u="none" strike="noStrike" dirty="0">
                <a:effectLst/>
              </a:rPr>
              <a:t>it is given. </a:t>
            </a:r>
            <a:endParaRPr lang="en-US" sz="2800" b="0" dirty="0">
              <a:effectLst/>
            </a:endParaRPr>
          </a:p>
          <a:p>
            <a:pPr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0" i="0" u="none" strike="noStrike" dirty="0">
                <a:effectLst/>
              </a:rPr>
              <a:t>Therefore, while training the model, the </a:t>
            </a:r>
            <a:r>
              <a:rPr lang="en-US" sz="2800" b="1" i="0" u="none" strike="noStrike" dirty="0">
                <a:effectLst/>
              </a:rPr>
              <a:t>layers </a:t>
            </a:r>
            <a:r>
              <a:rPr lang="en-US" sz="2800" b="0" i="0" u="none" strike="noStrike" dirty="0">
                <a:effectLst/>
              </a:rPr>
              <a:t>of the pre-trained transformer </a:t>
            </a:r>
            <a:r>
              <a:rPr lang="en-US" sz="2800" b="1" i="0" u="none" strike="noStrike" dirty="0">
                <a:effectLst/>
              </a:rPr>
              <a:t>are being frozen</a:t>
            </a:r>
            <a:r>
              <a:rPr lang="en-US" sz="2800" b="0" i="0" u="none" strike="noStrike" dirty="0">
                <a:effectLst/>
              </a:rPr>
              <a:t>, meaning </a:t>
            </a:r>
            <a:r>
              <a:rPr lang="en-US" sz="2800" b="1" i="0" u="none" strike="noStrike" dirty="0">
                <a:effectLst/>
              </a:rPr>
              <a:t>the weights of the transformer are kept unmodified. </a:t>
            </a:r>
            <a:endParaRPr lang="en-US" sz="2800" b="1" dirty="0">
              <a:effectLst/>
            </a:endParaRPr>
          </a:p>
        </p:txBody>
      </p:sp>
      <p:sp>
        <p:nvSpPr>
          <p:cNvPr id="15382" name="Arc 15381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2B6F4F2D-9CE4-10CE-3D1F-32B15E6C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fld>
            <a:endParaRPr lang="he-IL" sz="3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687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67000">
              <a:schemeClr val="accent4">
                <a:lumMod val="0"/>
                <a:lumOff val="10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F5715E6-8EB9-47A4-1E4E-BAD915204884}"/>
              </a:ext>
            </a:extLst>
          </p:cNvPr>
          <p:cNvSpPr txBox="1"/>
          <p:nvPr/>
        </p:nvSpPr>
        <p:spPr>
          <a:xfrm>
            <a:off x="583314" y="234279"/>
            <a:ext cx="11062586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/>
              <a:t>A s</a:t>
            </a:r>
            <a:r>
              <a:rPr lang="en-US" sz="3200" b="1" i="0" u="none" strike="noStrike" dirty="0">
                <a:effectLst/>
              </a:rPr>
              <a:t>emantic word embedding </a:t>
            </a:r>
            <a:r>
              <a:rPr lang="en-US" sz="3200" i="0" u="none" strike="noStrike" dirty="0">
                <a:effectLst/>
              </a:rPr>
              <a:t>is a semantic word representation as a K dimensional vector, preserving the linguistical properties of the word.</a:t>
            </a:r>
            <a:endParaRPr lang="en-US" sz="3200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5CB84EE-C232-369A-5158-AC7A7B0144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30A0">
                <a:tint val="45000"/>
                <a:satMod val="400000"/>
              </a:srgbClr>
            </a:duotone>
          </a:blip>
          <a:srcRect t="800"/>
          <a:stretch/>
        </p:blipFill>
        <p:spPr>
          <a:xfrm>
            <a:off x="6985833" y="4776555"/>
            <a:ext cx="4991797" cy="1804987"/>
          </a:xfrm>
          <a:prstGeom prst="rect">
            <a:avLst/>
          </a:prstGeom>
        </p:spPr>
      </p:pic>
      <p:sp>
        <p:nvSpPr>
          <p:cNvPr id="10" name="קוביה 9">
            <a:extLst>
              <a:ext uri="{FF2B5EF4-FFF2-40B4-BE49-F238E27FC236}">
                <a16:creationId xmlns:a16="http://schemas.microsoft.com/office/drawing/2014/main" id="{2A0053DB-C8CC-71B6-D8DB-08FD1AEC6BF3}"/>
              </a:ext>
            </a:extLst>
          </p:cNvPr>
          <p:cNvSpPr/>
          <p:nvPr/>
        </p:nvSpPr>
        <p:spPr>
          <a:xfrm>
            <a:off x="4432300" y="2294626"/>
            <a:ext cx="3810000" cy="1840163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2" descr="Takara Tomy Md-14 Frozen Megatron Transformers Movie 4904810770589 for sale  online | eBay">
            <a:extLst>
              <a:ext uri="{FF2B5EF4-FFF2-40B4-BE49-F238E27FC236}">
                <a16:creationId xmlns:a16="http://schemas.microsoft.com/office/drawing/2014/main" id="{CCB5BA79-028B-C66F-9798-F090D2388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5" b="98093" l="1600" r="98200">
                        <a14:foregroundMark x1="41600" y1="11172" x2="44000" y2="12262"/>
                        <a14:foregroundMark x1="43000" y1="12807" x2="42200" y2="13896"/>
                        <a14:foregroundMark x1="42200" y1="14169" x2="42800" y2="13624"/>
                        <a14:foregroundMark x1="13400" y1="20708" x2="12200" y2="6540"/>
                        <a14:foregroundMark x1="12200" y1="6540" x2="13800" y2="20436"/>
                        <a14:foregroundMark x1="12400" y1="20708" x2="4600" y2="10627"/>
                        <a14:foregroundMark x1="4600" y1="10627" x2="8400" y2="24796"/>
                        <a14:foregroundMark x1="8400" y1="24796" x2="15400" y2="36240"/>
                        <a14:foregroundMark x1="15400" y1="36240" x2="13400" y2="17984"/>
                        <a14:foregroundMark x1="13400" y1="17984" x2="11400" y2="20163"/>
                        <a14:foregroundMark x1="7800" y1="14714" x2="8200" y2="23433"/>
                        <a14:foregroundMark x1="7800" y1="23161" x2="1600" y2="7084"/>
                        <a14:foregroundMark x1="1600" y1="7084" x2="9400" y2="16621"/>
                        <a14:foregroundMark x1="9400" y1="16621" x2="9400" y2="16621"/>
                        <a14:foregroundMark x1="30200" y1="36240" x2="30200" y2="38965"/>
                        <a14:foregroundMark x1="37000" y1="35150" x2="30200" y2="49319"/>
                        <a14:foregroundMark x1="30200" y1="49319" x2="18400" y2="44142"/>
                        <a14:foregroundMark x1="18400" y1="44142" x2="15600" y2="28610"/>
                        <a14:foregroundMark x1="15600" y1="28610" x2="15800" y2="28338"/>
                        <a14:foregroundMark x1="59800" y1="40054" x2="60800" y2="55858"/>
                        <a14:foregroundMark x1="60800" y1="55858" x2="74400" y2="41962"/>
                        <a14:foregroundMark x1="74400" y1="41962" x2="80000" y2="30245"/>
                        <a14:foregroundMark x1="80000" y1="30245" x2="80600" y2="29973"/>
                        <a14:foregroundMark x1="83400" y1="34060" x2="91800" y2="24523"/>
                        <a14:foregroundMark x1="91800" y1="24523" x2="97000" y2="11989"/>
                        <a14:foregroundMark x1="97000" y1="11989" x2="84800" y2="30790"/>
                        <a14:foregroundMark x1="81117" y1="6341" x2="81200" y2="4905"/>
                        <a14:foregroundMark x1="80400" y1="18801" x2="80901" y2="10091"/>
                        <a14:foregroundMark x1="80319" y1="9554" x2="78000" y2="21798"/>
                        <a14:foregroundMark x1="80407" y1="9092" x2="80347" y2="9410"/>
                        <a14:foregroundMark x1="80631" y1="7911" x2="80432" y2="8960"/>
                        <a14:foregroundMark x1="81200" y1="4905" x2="80936" y2="6300"/>
                        <a14:foregroundMark x1="78000" y1="21798" x2="78000" y2="22616"/>
                        <a14:foregroundMark x1="63400" y1="20981" x2="52600" y2="20981"/>
                        <a14:foregroundMark x1="52600" y1="20981" x2="52600" y2="21526"/>
                        <a14:foregroundMark x1="52600" y1="21526" x2="63600" y2="17166"/>
                        <a14:foregroundMark x1="63600" y1="17166" x2="54000" y2="21526"/>
                        <a14:foregroundMark x1="54000" y1="21526" x2="53400" y2="21253"/>
                        <a14:foregroundMark x1="35400" y1="17984" x2="24600" y2="16349"/>
                        <a14:foregroundMark x1="24600" y1="16349" x2="29400" y2="23433"/>
                        <a14:foregroundMark x1="43400" y1="12262" x2="47800" y2="12262"/>
                        <a14:foregroundMark x1="47800" y1="12262" x2="44400" y2="14169"/>
                        <a14:foregroundMark x1="62200" y1="85286" x2="70200" y2="94278"/>
                        <a14:foregroundMark x1="70200" y1="94278" x2="48200" y2="93460"/>
                        <a14:foregroundMark x1="48200" y1="93460" x2="55200" y2="83924"/>
                        <a14:foregroundMark x1="32400" y1="64850" x2="27200" y2="78747"/>
                        <a14:foregroundMark x1="27200" y1="78747" x2="30600" y2="84196"/>
                        <a14:foregroundMark x1="32600" y1="89918" x2="21800" y2="98365"/>
                        <a14:foregroundMark x1="21800" y1="98365" x2="22600" y2="91008"/>
                        <a14:foregroundMark x1="91000" y1="25341" x2="95400" y2="16621"/>
                        <a14:foregroundMark x1="95400" y1="16621" x2="89800" y2="26431"/>
                        <a14:foregroundMark x1="89800" y1="26431" x2="98200" y2="16076"/>
                        <a14:foregroundMark x1="98200" y1="16076" x2="87800" y2="29973"/>
                        <a14:foregroundMark x1="74600" y1="44142" x2="66400" y2="55586"/>
                        <a14:foregroundMark x1="66400" y1="55586" x2="58200" y2="56131"/>
                        <a14:foregroundMark x1="21200" y1="45777" x2="29200" y2="55041"/>
                        <a14:foregroundMark x1="29200" y1="55041" x2="30200" y2="55041"/>
                        <a14:foregroundMark x1="29800" y1="56131" x2="21000" y2="44959"/>
                        <a14:foregroundMark x1="21000" y1="44959" x2="20600" y2="43324"/>
                        <a14:foregroundMark x1="20600" y1="43324" x2="25000" y2="56403"/>
                        <a14:foregroundMark x1="25000" y1="56403" x2="32200" y2="59128"/>
                        <a14:foregroundMark x1="80689" y1="9931" x2="80400" y2="18801"/>
                        <a14:foregroundMark x1="80754" y1="7939" x2="80691" y2="9886"/>
                        <a14:foregroundMark x1="80400" y1="19619" x2="80600" y2="7902"/>
                        <a14:foregroundMark x1="80490" y1="9830" x2="79800" y2="20163"/>
                        <a14:foregroundMark x1="80600" y1="8174" x2="80497" y2="9716"/>
                        <a14:foregroundMark x1="80000" y1="21798" x2="77868" y2="9451"/>
                        <a14:backgroundMark x1="83000" y1="6540" x2="86600" y2="9264"/>
                        <a14:backgroundMark x1="86200" y1="8719" x2="83600" y2="6267"/>
                        <a14:backgroundMark x1="79000" y1="5450" x2="78400" y2="4905"/>
                        <a14:backgroundMark x1="78400" y1="5177" x2="65600" y2="7629"/>
                        <a14:backgroundMark x1="65600" y1="7629" x2="76600" y2="5450"/>
                        <a14:backgroundMark x1="76600" y1="5450" x2="77200" y2="5450"/>
                        <a14:backgroundMark x1="85200" y1="5177" x2="84200" y2="5450"/>
                        <a14:backgroundMark x1="84200" y1="6540" x2="84600" y2="9809"/>
                        <a14:backgroundMark x1="84600" y1="10354" x2="84600" y2="10354"/>
                        <a14:backgroundMark x1="82000" y1="6540" x2="81800" y2="8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66" r="-1256" b="-6"/>
          <a:stretch/>
        </p:blipFill>
        <p:spPr bwMode="auto">
          <a:xfrm>
            <a:off x="5957181" y="2779729"/>
            <a:ext cx="1869045" cy="1329660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27ADB787-8DF0-4B2A-CA73-74D7FD861290}"/>
              </a:ext>
            </a:extLst>
          </p:cNvPr>
          <p:cNvSpPr/>
          <p:nvPr/>
        </p:nvSpPr>
        <p:spPr>
          <a:xfrm>
            <a:off x="4391526" y="2918650"/>
            <a:ext cx="219756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Frozen transformer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חץ: ימינה מחורץ 12">
            <a:extLst>
              <a:ext uri="{FF2B5EF4-FFF2-40B4-BE49-F238E27FC236}">
                <a16:creationId xmlns:a16="http://schemas.microsoft.com/office/drawing/2014/main" id="{CE6EDE6D-1A43-C172-A84A-1A26F97E5C21}"/>
              </a:ext>
            </a:extLst>
          </p:cNvPr>
          <p:cNvSpPr/>
          <p:nvPr/>
        </p:nvSpPr>
        <p:spPr>
          <a:xfrm rot="1849771">
            <a:off x="3132309" y="2767189"/>
            <a:ext cx="1104711" cy="660400"/>
          </a:xfrm>
          <a:prstGeom prst="notchedRightArrow">
            <a:avLst/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חץ: ימינה מחורץ 14">
            <a:extLst>
              <a:ext uri="{FF2B5EF4-FFF2-40B4-BE49-F238E27FC236}">
                <a16:creationId xmlns:a16="http://schemas.microsoft.com/office/drawing/2014/main" id="{BFAB75F7-E018-B875-8090-4710FD969E28}"/>
              </a:ext>
            </a:extLst>
          </p:cNvPr>
          <p:cNvSpPr/>
          <p:nvPr/>
        </p:nvSpPr>
        <p:spPr>
          <a:xfrm rot="1849771">
            <a:off x="8075049" y="3900420"/>
            <a:ext cx="1104711" cy="660400"/>
          </a:xfrm>
          <a:prstGeom prst="notchedRightArrow">
            <a:avLst/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47F74AAB-64CD-D428-272E-4E20B05287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30" t="-1134" r="63242" b="29185"/>
          <a:stretch/>
        </p:blipFill>
        <p:spPr>
          <a:xfrm>
            <a:off x="1171636" y="1780901"/>
            <a:ext cx="1654908" cy="1309112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2368C350-E3B6-7602-0FDD-505072D50DDA}"/>
              </a:ext>
            </a:extLst>
          </p:cNvPr>
          <p:cNvSpPr/>
          <p:nvPr/>
        </p:nvSpPr>
        <p:spPr>
          <a:xfrm>
            <a:off x="2173356" y="3214707"/>
            <a:ext cx="163145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each of the L tokens</a:t>
            </a:r>
            <a:endParaRPr lang="he-IL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67EB00F-9365-E802-8CA5-89D5EABD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fld>
            <a:endParaRPr lang="he-IL" sz="3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7513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FCC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גרפיקה 11" descr="שלוש עיגולים כל המכילים עיגולים מלמורכזת.">
            <a:extLst>
              <a:ext uri="{FF2B5EF4-FFF2-40B4-BE49-F238E27FC236}">
                <a16:creationId xmlns:a16="http://schemas.microsoft.com/office/drawing/2014/main" id="{32997C23-2C2F-3ECF-B966-8E49CFA64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7682" b="33410"/>
          <a:stretch/>
        </p:blipFill>
        <p:spPr>
          <a:xfrm rot="10800000">
            <a:off x="0" y="0"/>
            <a:ext cx="2849180" cy="3044514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גרפיקה 14" descr="שלוש עיגולים כל המכילים עיגולים מלמורכזת.">
            <a:extLst>
              <a:ext uri="{FF2B5EF4-FFF2-40B4-BE49-F238E27FC236}">
                <a16:creationId xmlns:a16="http://schemas.microsoft.com/office/drawing/2014/main" id="{C0BAD394-C114-B5A8-7651-BE5E904949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834" t="32646"/>
          <a:stretch/>
        </p:blipFill>
        <p:spPr>
          <a:xfrm rot="837231">
            <a:off x="6699725" y="1302109"/>
            <a:ext cx="6125934" cy="6567030"/>
          </a:xfrm>
          <a:prstGeom prst="rect">
            <a:avLst/>
          </a:prstGeom>
        </p:spPr>
      </p:pic>
      <p:sp>
        <p:nvSpPr>
          <p:cNvPr id="1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גרפיקה 10" descr="שלוש עיגולים כל המכילים עיגולים מלמורכזת.">
            <a:extLst>
              <a:ext uri="{FF2B5EF4-FFF2-40B4-BE49-F238E27FC236}">
                <a16:creationId xmlns:a16="http://schemas.microsoft.com/office/drawing/2014/main" id="{6BA4605D-1C48-8A1B-DCC8-FEB74C3C3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5380" r="37682"/>
          <a:stretch/>
        </p:blipFill>
        <p:spPr>
          <a:xfrm rot="10800000">
            <a:off x="-3" y="3903604"/>
            <a:ext cx="2849181" cy="2954396"/>
          </a:xfrm>
          <a:prstGeom prst="rect">
            <a:avLst/>
          </a:prstGeom>
        </p:spPr>
      </p:pic>
      <p:pic>
        <p:nvPicPr>
          <p:cNvPr id="13" name="גרפיקה 12" descr="שלוש עיגולים כל המכילים עיגולים מלמורכזת.">
            <a:extLst>
              <a:ext uri="{FF2B5EF4-FFF2-40B4-BE49-F238E27FC236}">
                <a16:creationId xmlns:a16="http://schemas.microsoft.com/office/drawing/2014/main" id="{2A65F277-6D02-B6F6-BEFD-678C49B04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395" r="33782" b="15771"/>
          <a:stretch/>
        </p:blipFill>
        <p:spPr>
          <a:xfrm rot="837231">
            <a:off x="9750208" y="-288088"/>
            <a:ext cx="2775224" cy="2549576"/>
          </a:xfrm>
          <a:prstGeom prst="rect">
            <a:avLst/>
          </a:prstGeom>
        </p:spPr>
      </p:pic>
      <p:pic>
        <p:nvPicPr>
          <p:cNvPr id="20" name="גרפיקה 19" descr="שלוש עיגולים כל המכילים עיגולים מלמורכזת.">
            <a:extLst>
              <a:ext uri="{FF2B5EF4-FFF2-40B4-BE49-F238E27FC236}">
                <a16:creationId xmlns:a16="http://schemas.microsoft.com/office/drawing/2014/main" id="{22B4954D-2A25-AAEE-569D-5E433556C5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468" t="31854" r="13789" b="16694"/>
          <a:stretch/>
        </p:blipFill>
        <p:spPr>
          <a:xfrm rot="837231">
            <a:off x="6671011" y="1830188"/>
            <a:ext cx="4940033" cy="5016568"/>
          </a:xfrm>
          <a:prstGeom prst="rect">
            <a:avLst/>
          </a:prstGeom>
        </p:spPr>
      </p:pic>
      <p:pic>
        <p:nvPicPr>
          <p:cNvPr id="19" name="תמונה 18" descr="אישה מקריאת ספר">
            <a:extLst>
              <a:ext uri="{FF2B5EF4-FFF2-40B4-BE49-F238E27FC236}">
                <a16:creationId xmlns:a16="http://schemas.microsoft.com/office/drawing/2014/main" id="{5D6B3C50-74F8-86B2-9BD2-294150D9B3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5" r="14623" b="-2"/>
          <a:stretch/>
        </p:blipFill>
        <p:spPr>
          <a:xfrm>
            <a:off x="6265689" y="862276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4254F969-E585-C970-D44B-B76864BAA8F3}"/>
              </a:ext>
            </a:extLst>
          </p:cNvPr>
          <p:cNvSpPr/>
          <p:nvPr/>
        </p:nvSpPr>
        <p:spPr>
          <a:xfrm>
            <a:off x="2332347" y="1686297"/>
            <a:ext cx="4385954" cy="551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0" i="0" u="none" strike="noStrike" dirty="0">
                <a:effectLst/>
              </a:rPr>
              <a:t>A method where a </a:t>
            </a:r>
            <a:r>
              <a:rPr lang="en-US" sz="2800" b="1" i="0" u="none" strike="noStrike" dirty="0">
                <a:effectLst/>
              </a:rPr>
              <a:t>model developed for a task </a:t>
            </a:r>
            <a:r>
              <a:rPr lang="en-US" sz="2800" b="0" i="0" u="none" strike="noStrike" dirty="0">
                <a:effectLst/>
              </a:rPr>
              <a:t>is </a:t>
            </a:r>
            <a:r>
              <a:rPr lang="en-US" sz="2800" b="1" i="0" u="none" strike="noStrike" dirty="0">
                <a:effectLst/>
              </a:rPr>
              <a:t>reused</a:t>
            </a:r>
            <a:r>
              <a:rPr lang="en-US" sz="2800" b="0" i="0" u="none" strike="noStrike" dirty="0">
                <a:effectLst/>
              </a:rPr>
              <a:t> for a model </a:t>
            </a:r>
            <a:br>
              <a:rPr lang="en-US" sz="2800" b="0" i="0" u="none" strike="noStrike" dirty="0">
                <a:effectLst/>
              </a:rPr>
            </a:br>
            <a:r>
              <a:rPr lang="en-US" sz="2800" b="1" i="0" u="none" strike="noStrike" dirty="0">
                <a:effectLst/>
              </a:rPr>
              <a:t>on another task</a:t>
            </a:r>
            <a:r>
              <a:rPr lang="en-US" sz="2800" b="0" i="0" u="none" strike="noStrike" dirty="0">
                <a:effectLst/>
              </a:rPr>
              <a:t>.</a:t>
            </a:r>
          </a:p>
          <a:p>
            <a:pPr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0" i="0" u="none" strike="noStrike" dirty="0">
                <a:effectLst/>
              </a:rPr>
              <a:t>In this project’s case we </a:t>
            </a:r>
            <a:r>
              <a:rPr lang="en-US" sz="2800" b="1" i="0" u="none" strike="noStrike" dirty="0">
                <a:effectLst/>
              </a:rPr>
              <a:t>extract features </a:t>
            </a:r>
            <a:r>
              <a:rPr lang="en-US" sz="2800" b="0" i="0" u="none" strike="noStrike" dirty="0">
                <a:effectLst/>
              </a:rPr>
              <a:t>from the frozen transformer that </a:t>
            </a:r>
            <a:r>
              <a:rPr lang="en-US" sz="2800" b="1" i="0" u="none" strike="noStrike" dirty="0">
                <a:effectLst/>
              </a:rPr>
              <a:t>learned to interpret language</a:t>
            </a:r>
            <a:r>
              <a:rPr lang="en-US" sz="2800" b="0" i="0" u="none" strike="noStrike" dirty="0">
                <a:effectLst/>
              </a:rPr>
              <a:t>, </a:t>
            </a:r>
            <a:br>
              <a:rPr lang="en-US" sz="2800" b="0" i="0" u="none" strike="noStrike" dirty="0">
                <a:effectLst/>
              </a:rPr>
            </a:br>
            <a:r>
              <a:rPr lang="en-US" sz="2800" b="0" i="0" u="none" strike="noStrike" dirty="0">
                <a:effectLst/>
              </a:rPr>
              <a:t>and </a:t>
            </a:r>
            <a:r>
              <a:rPr lang="en-US" sz="2800" b="1" i="0" u="none" strike="noStrike" dirty="0">
                <a:effectLst/>
              </a:rPr>
              <a:t>use</a:t>
            </a:r>
            <a:r>
              <a:rPr lang="en-US" sz="2800" i="0" u="none" strike="noStrike" dirty="0">
                <a:effectLst/>
              </a:rPr>
              <a:t> them to </a:t>
            </a:r>
            <a:r>
              <a:rPr lang="en-US" sz="2800" b="0" i="0" u="none" strike="noStrike" dirty="0">
                <a:effectLst/>
              </a:rPr>
              <a:t>produce the </a:t>
            </a:r>
            <a:r>
              <a:rPr lang="en-US" sz="2800" b="1" i="0" u="none" strike="noStrike" dirty="0">
                <a:effectLst/>
              </a:rPr>
              <a:t>authorship embeddings</a:t>
            </a:r>
            <a:r>
              <a:rPr lang="en-US" sz="2800" b="0" i="0" u="none" strike="noStrike" dirty="0">
                <a:effectLst/>
              </a:rPr>
              <a:t>.</a:t>
            </a:r>
            <a:endParaRPr lang="en-US" sz="2800" b="0" dirty="0">
              <a:effectLst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B31A08E2-6947-5308-5BD5-84DFE5AE1D1A}"/>
              </a:ext>
            </a:extLst>
          </p:cNvPr>
          <p:cNvSpPr/>
          <p:nvPr/>
        </p:nvSpPr>
        <p:spPr>
          <a:xfrm>
            <a:off x="2277657" y="-31269"/>
            <a:ext cx="4928439" cy="139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i="0" u="none" strike="noStrike" dirty="0">
                <a:effectLst/>
                <a:ea typeface="+mj-ea"/>
                <a:cs typeface="+mj-cs"/>
              </a:rPr>
              <a:t>Transfer Learning </a:t>
            </a:r>
            <a:br>
              <a:rPr lang="en-US" sz="4300" b="1" i="0" u="none" strike="noStrike" dirty="0">
                <a:effectLst/>
                <a:ea typeface="+mj-ea"/>
                <a:cs typeface="+mj-cs"/>
              </a:rPr>
            </a:br>
            <a:r>
              <a:rPr lang="en-US" sz="4300" b="1" i="0" u="none" strike="noStrike" dirty="0">
                <a:effectLst/>
                <a:ea typeface="+mj-ea"/>
                <a:cs typeface="+mj-cs"/>
              </a:rPr>
              <a:t>for Feature Extraction</a:t>
            </a:r>
            <a:endParaRPr lang="en-US" sz="4300" b="1" dirty="0">
              <a:effectLst/>
              <a:ea typeface="+mj-ea"/>
              <a:cs typeface="+mj-cs"/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1743E545-D105-48CC-522C-7918E49A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fld>
            <a:endParaRPr lang="he-IL" sz="3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1847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981 Walking Opposite Direction Stock Photos, Pictures &amp; Royalty-Free Images  - iStock">
            <a:extLst>
              <a:ext uri="{FF2B5EF4-FFF2-40B4-BE49-F238E27FC236}">
                <a16:creationId xmlns:a16="http://schemas.microsoft.com/office/drawing/2014/main" id="{388C4CE1-EACE-06AE-4F80-804D98D31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" b="19938"/>
          <a:stretch/>
        </p:blipFill>
        <p:spPr bwMode="auto">
          <a:xfrm>
            <a:off x="1570711" y="0"/>
            <a:ext cx="8792489" cy="440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22" name="Group 17416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7418" name="Freeform: Shape 17417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19" name="Freeform: Shape 17418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0" name="Freeform: Shape 17419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421" name="Freeform: Shape 17420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881DC98B-3EB7-1278-38B6-78E3A048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614880"/>
            <a:ext cx="2373957" cy="1500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BiLSTM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7B9F8AA-08BD-D935-ACA1-EAF2E6209B19}"/>
              </a:ext>
            </a:extLst>
          </p:cNvPr>
          <p:cNvSpPr txBox="1"/>
          <p:nvPr/>
        </p:nvSpPr>
        <p:spPr>
          <a:xfrm>
            <a:off x="3817257" y="4102075"/>
            <a:ext cx="8116654" cy="2530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dirty="0" err="1"/>
              <a:t>BiLSTM</a:t>
            </a:r>
            <a:r>
              <a:rPr lang="en-US" sz="2400" dirty="0"/>
              <a:t> network is a common tool to catch text meaning.</a:t>
            </a:r>
            <a:br>
              <a:rPr lang="en-US" sz="2400" dirty="0"/>
            </a:br>
            <a:r>
              <a:rPr lang="en-US" sz="2400" dirty="0"/>
              <a:t>E</a:t>
            </a:r>
            <a:r>
              <a:rPr lang="en-US" sz="2400" b="0" i="0" u="none" strike="noStrike" dirty="0"/>
              <a:t>ach </a:t>
            </a:r>
            <a:r>
              <a:rPr lang="en-US" sz="2400" b="1" i="0" u="none" strike="noStrike" dirty="0"/>
              <a:t>K sized word embedding </a:t>
            </a:r>
            <a:r>
              <a:rPr lang="en-US" sz="2400" b="0" i="0" u="none" strike="noStrike" dirty="0"/>
              <a:t>is past through the forward and backward LSTM passes of the </a:t>
            </a:r>
            <a:r>
              <a:rPr lang="en-US" sz="2400" b="0" i="0" u="none" strike="noStrike" dirty="0" err="1"/>
              <a:t>BiLSTM</a:t>
            </a:r>
            <a:r>
              <a:rPr lang="en-US" sz="2400" b="0" i="0" u="none" strike="noStrike" dirty="0"/>
              <a:t>.</a:t>
            </a:r>
          </a:p>
          <a:p>
            <a:pPr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The output is the </a:t>
            </a:r>
            <a:r>
              <a:rPr lang="en-US" sz="2400" b="1" dirty="0"/>
              <a:t>authorship embedding.</a:t>
            </a:r>
            <a:endParaRPr lang="en-US" sz="2400" b="1" i="0" u="none" strike="noStrike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214268D8-26ED-ECC9-CB97-104A97C5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fld>
            <a:endParaRPr lang="he-IL" sz="3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895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9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CA9A3363-EE53-9720-3286-32C9EF23EFBC}"/>
              </a:ext>
            </a:extLst>
          </p:cNvPr>
          <p:cNvSpPr/>
          <p:nvPr/>
        </p:nvSpPr>
        <p:spPr>
          <a:xfrm>
            <a:off x="116893" y="278958"/>
            <a:ext cx="4460487" cy="4447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kern="120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The model would train on a dataset containing works of </a:t>
            </a:r>
            <a:br>
              <a:rPr lang="en-US" sz="3200" b="0" kern="120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0" kern="120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William Shakespeare, other known authors.</a:t>
            </a:r>
          </a:p>
        </p:txBody>
      </p:sp>
      <p:graphicFrame>
        <p:nvGraphicFramePr>
          <p:cNvPr id="5" name="טבלה 5">
            <a:extLst>
              <a:ext uri="{FF2B5EF4-FFF2-40B4-BE49-F238E27FC236}">
                <a16:creationId xmlns:a16="http://schemas.microsoft.com/office/drawing/2014/main" id="{0179035A-0286-4012-AC99-3813F4F76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497681"/>
              </p:ext>
            </p:extLst>
          </p:nvPr>
        </p:nvGraphicFramePr>
        <p:xfrm>
          <a:off x="5968036" y="2075326"/>
          <a:ext cx="4968955" cy="2707348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489008">
                  <a:extLst>
                    <a:ext uri="{9D8B030D-6E8A-4147-A177-3AD203B41FA5}">
                      <a16:colId xmlns:a16="http://schemas.microsoft.com/office/drawing/2014/main" val="960560626"/>
                    </a:ext>
                  </a:extLst>
                </a:gridCol>
                <a:gridCol w="2479947">
                  <a:extLst>
                    <a:ext uri="{9D8B030D-6E8A-4147-A177-3AD203B41FA5}">
                      <a16:colId xmlns:a16="http://schemas.microsoft.com/office/drawing/2014/main" val="4093693251"/>
                    </a:ext>
                  </a:extLst>
                </a:gridCol>
              </a:tblGrid>
              <a:tr h="661056">
                <a:tc gridSpan="2">
                  <a:txBody>
                    <a:bodyPr/>
                    <a:lstStyle/>
                    <a:p>
                      <a:pPr algn="ctr" rtl="1"/>
                      <a:r>
                        <a:rPr lang="en-US" sz="2500" dirty="0"/>
                        <a:t>Training dataset</a:t>
                      </a:r>
                      <a:endParaRPr lang="he-IL" sz="2500" dirty="0"/>
                    </a:p>
                  </a:txBody>
                  <a:tcPr marL="124774" marR="124774" marT="62387" marB="62387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171140"/>
                  </a:ext>
                </a:extLst>
              </a:tr>
              <a:tr h="204629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Documents written by </a:t>
                      </a:r>
                      <a:br>
                        <a:rPr lang="en-US" sz="2500" dirty="0"/>
                      </a:br>
                      <a:r>
                        <a:rPr lang="en-US" sz="2500" dirty="0"/>
                        <a:t>other authors</a:t>
                      </a:r>
                      <a:endParaRPr lang="he-IL" sz="2500" dirty="0"/>
                    </a:p>
                    <a:p>
                      <a:pPr algn="ctr" rtl="1"/>
                      <a:endParaRPr lang="he-IL" sz="2500" dirty="0"/>
                    </a:p>
                  </a:txBody>
                  <a:tcPr marL="124774" marR="124774" marT="62387" marB="62387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500" dirty="0"/>
                        <a:t>Documents written by Shakespeare</a:t>
                      </a:r>
                      <a:endParaRPr lang="he-IL" sz="2500" dirty="0"/>
                    </a:p>
                  </a:txBody>
                  <a:tcPr marL="124774" marR="124774" marT="62387" marB="6238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072022"/>
                  </a:ext>
                </a:extLst>
              </a:tr>
            </a:tbl>
          </a:graphicData>
        </a:graphic>
      </p:graphicFrame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8994CA48-22E8-FEA4-20D6-C04F8644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</a:t>
            </a:fld>
            <a:endParaRPr lang="he-IL" sz="3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2503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69F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EA7FA8-6652-4CC5-90F4-3D48CAC0C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612D5C2-C8FD-1F74-53D4-43612085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1" y="241299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Experimentation in part B</a:t>
            </a:r>
            <a:endParaRPr lang="he-IL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BAAA4B-EE81-E3F1-AFE9-88504DAC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422400"/>
            <a:ext cx="8043891" cy="5194301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dirty="0"/>
              <a:t>This process would be repeated at least 3 times:</a:t>
            </a:r>
            <a:br>
              <a:rPr lang="en-US" dirty="0"/>
            </a:br>
            <a:r>
              <a:rPr lang="en-US" dirty="0"/>
              <a:t>	1. The documents from the dataset would 			be chosen randomly and divided in 			the ratio of 90% : 10% for training and 		testing, respectively.</a:t>
            </a:r>
          </a:p>
          <a:p>
            <a:pPr marL="0" indent="0" algn="l" rtl="0">
              <a:buNone/>
            </a:pPr>
            <a:r>
              <a:rPr lang="en-US" dirty="0"/>
              <a:t>	2. train the model with the training set.</a:t>
            </a:r>
          </a:p>
          <a:p>
            <a:pPr marL="0" indent="0" algn="l" rtl="0">
              <a:buNone/>
            </a:pPr>
            <a:r>
              <a:rPr lang="en-US" dirty="0"/>
              <a:t>	3. predict authorship embeddings on the 			testing set.</a:t>
            </a:r>
          </a:p>
          <a:p>
            <a:pPr marL="0" indent="0" algn="l" rtl="0">
              <a:buNone/>
            </a:pPr>
            <a:r>
              <a:rPr lang="en-US" dirty="0"/>
              <a:t>	4. save the testing results.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b="1" dirty="0"/>
              <a:t>The test results will be compared for future analysis.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12" name="תמונה 11" descr="זכוכית מגדלת על רקע בהיר">
            <a:extLst>
              <a:ext uri="{FF2B5EF4-FFF2-40B4-BE49-F238E27FC236}">
                <a16:creationId xmlns:a16="http://schemas.microsoft.com/office/drawing/2014/main" id="{29590D9C-1C9B-E151-9F78-98124DD7E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3" r="-3" b="-3"/>
          <a:stretch/>
        </p:blipFill>
        <p:spPr>
          <a:xfrm>
            <a:off x="7700238" y="3039876"/>
            <a:ext cx="4488714" cy="3576825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936A654-5A05-7327-6895-0927DD21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</a:t>
            </a:fld>
            <a:endParaRPr lang="he-IL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1489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939B1BF-690C-EB7E-4EBF-B0B9AF3D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566473"/>
            <a:ext cx="10601325" cy="2166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DE9B6633-6183-7A36-E5C0-05577751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</a:t>
            </a:fld>
            <a:endParaRPr lang="he-IL" sz="3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3916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308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722B1F-34E5-0F26-07B4-9F419C47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2220" y="1003595"/>
            <a:ext cx="6424914" cy="485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גרפיקה 11" descr="שתי צורות אורגני, מילוי אחד עם קווים">
            <a:extLst>
              <a:ext uri="{FF2B5EF4-FFF2-40B4-BE49-F238E27FC236}">
                <a16:creationId xmlns:a16="http://schemas.microsoft.com/office/drawing/2014/main" id="{4DEC52B1-9CDD-669A-6E16-4D6374CCAB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9311" b="56954"/>
          <a:stretch/>
        </p:blipFill>
        <p:spPr>
          <a:xfrm rot="5400000">
            <a:off x="-1029642" y="2743008"/>
            <a:ext cx="5115136" cy="3114847"/>
          </a:xfrm>
          <a:prstGeom prst="rect">
            <a:avLst/>
          </a:prstGeom>
          <a:effectLst>
            <a:glow rad="101600">
              <a:srgbClr val="754539">
                <a:alpha val="60000"/>
              </a:srgbClr>
            </a:glow>
          </a:effectLst>
        </p:spPr>
      </p:pic>
      <p:pic>
        <p:nvPicPr>
          <p:cNvPr id="13" name="גרפיקה 12" descr="שתי צורות אורגני, מילוי אחד עם קווים">
            <a:extLst>
              <a:ext uri="{FF2B5EF4-FFF2-40B4-BE49-F238E27FC236}">
                <a16:creationId xmlns:a16="http://schemas.microsoft.com/office/drawing/2014/main" id="{50DC3A73-36F6-DC9C-C41F-15AF35491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37" b="56954"/>
          <a:stretch/>
        </p:blipFill>
        <p:spPr>
          <a:xfrm rot="5400000">
            <a:off x="-587310" y="557811"/>
            <a:ext cx="4230471" cy="3114847"/>
          </a:xfrm>
          <a:prstGeom prst="rect">
            <a:avLst/>
          </a:prstGeom>
          <a:effectLst>
            <a:glow rad="101600">
              <a:srgbClr val="754539">
                <a:alpha val="60000"/>
              </a:srgbClr>
            </a:glow>
          </a:effec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0073782A-71BB-F6F3-2FA6-C8F101BC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GUI Use-Case diagram</a:t>
            </a:r>
            <a:endParaRPr lang="he-IL" sz="2600">
              <a:solidFill>
                <a:srgbClr val="FFFFFF"/>
              </a:solidFill>
            </a:endParaRPr>
          </a:p>
        </p:txBody>
      </p:sp>
      <p:pic>
        <p:nvPicPr>
          <p:cNvPr id="11" name="גרפיקה 10" descr="שתי צורות אורגני, מילוי אחד עם קווים">
            <a:extLst>
              <a:ext uri="{FF2B5EF4-FFF2-40B4-BE49-F238E27FC236}">
                <a16:creationId xmlns:a16="http://schemas.microsoft.com/office/drawing/2014/main" id="{0674F9F1-9FE9-2081-7633-4DBE404B1A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11" b="58274"/>
          <a:stretch/>
        </p:blipFill>
        <p:spPr>
          <a:xfrm rot="16200000">
            <a:off x="8124762" y="2790763"/>
            <a:ext cx="5115135" cy="3019340"/>
          </a:xfrm>
          <a:prstGeom prst="rect">
            <a:avLst/>
          </a:prstGeom>
          <a:effectLst>
            <a:glow rad="101600">
              <a:srgbClr val="754539">
                <a:alpha val="60000"/>
              </a:srgbClr>
            </a:glow>
          </a:effectLst>
        </p:spPr>
      </p:pic>
      <p:pic>
        <p:nvPicPr>
          <p:cNvPr id="5" name="גרפיקה 4" descr="שתי צורות אורגני, מילוי אחד עם קווים">
            <a:extLst>
              <a:ext uri="{FF2B5EF4-FFF2-40B4-BE49-F238E27FC236}">
                <a16:creationId xmlns:a16="http://schemas.microsoft.com/office/drawing/2014/main" id="{5CE7D1BA-B5EE-124E-CC28-B4F6FF5C6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1537" b="58274"/>
          <a:stretch/>
        </p:blipFill>
        <p:spPr>
          <a:xfrm rot="16200000">
            <a:off x="8567094" y="605566"/>
            <a:ext cx="4230472" cy="3019340"/>
          </a:xfrm>
          <a:prstGeom prst="rect">
            <a:avLst/>
          </a:prstGeom>
          <a:effectLst>
            <a:glow rad="101600">
              <a:srgbClr val="754539">
                <a:alpha val="60000"/>
              </a:srgbClr>
            </a:glow>
          </a:effec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8E6023BD-084C-5B9B-1615-91AE8CCA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29</a:t>
            </a:fld>
            <a:endParaRPr lang="he-IL" sz="3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162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939B1BF-690C-EB7E-4EBF-B0B9AF3D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566473"/>
            <a:ext cx="10601325" cy="2166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Definition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EEACF3B6-71BB-DF9E-2734-69840A29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fld>
            <a:endParaRPr lang="he-IL" sz="3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162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939B1BF-690C-EB7E-4EBF-B0B9AF3D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566473"/>
            <a:ext cx="10601325" cy="2166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2894F043-9A01-413A-2FF2-06BFB17B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</a:t>
            </a:fld>
            <a:endParaRPr lang="he-IL" sz="3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786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creen Mockup Pictures | Download Free Images on Unsplash">
            <a:extLst>
              <a:ext uri="{FF2B5EF4-FFF2-40B4-BE49-F238E27FC236}">
                <a16:creationId xmlns:a16="http://schemas.microsoft.com/office/drawing/2014/main" id="{161924EA-D4EF-0255-988B-6B87F701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0684" r="10065" b="10532"/>
          <a:stretch/>
        </p:blipFill>
        <p:spPr bwMode="auto">
          <a:xfrm>
            <a:off x="1155700" y="139700"/>
            <a:ext cx="99568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B4F30B5-E8C9-5434-9C97-BFD3898A5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231" r="-122" b="-212"/>
          <a:stretch/>
        </p:blipFill>
        <p:spPr bwMode="auto">
          <a:xfrm>
            <a:off x="1429934" y="466825"/>
            <a:ext cx="9332132" cy="5235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ABFA7080-8A73-A892-1348-7D7192F0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</a:t>
            </a:fld>
            <a:endParaRPr lang="he-IL" sz="300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460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creen Mockup Pictures | Download Free Images on Unsplash">
            <a:extLst>
              <a:ext uri="{FF2B5EF4-FFF2-40B4-BE49-F238E27FC236}">
                <a16:creationId xmlns:a16="http://schemas.microsoft.com/office/drawing/2014/main" id="{161924EA-D4EF-0255-988B-6B87F701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0684" r="10065" b="10532"/>
          <a:stretch/>
        </p:blipFill>
        <p:spPr bwMode="auto">
          <a:xfrm>
            <a:off x="1155700" y="139700"/>
            <a:ext cx="99568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B4F30B5-E8C9-5434-9C97-BFD3898A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459"/>
          <a:stretch/>
        </p:blipFill>
        <p:spPr bwMode="auto">
          <a:xfrm>
            <a:off x="1429934" y="466825"/>
            <a:ext cx="9332132" cy="5235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E4A37E3F-C694-36C8-37E1-5DB767E5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fld>
            <a:endParaRPr lang="he-IL" sz="300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696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creen Mockup Pictures | Download Free Images on Unsplash">
            <a:extLst>
              <a:ext uri="{FF2B5EF4-FFF2-40B4-BE49-F238E27FC236}">
                <a16:creationId xmlns:a16="http://schemas.microsoft.com/office/drawing/2014/main" id="{161924EA-D4EF-0255-988B-6B87F701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0684" r="10065" b="10532"/>
          <a:stretch/>
        </p:blipFill>
        <p:spPr bwMode="auto">
          <a:xfrm>
            <a:off x="1155700" y="139700"/>
            <a:ext cx="99568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B4F30B5-E8C9-5434-9C97-BFD3898A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/>
        </p:blipFill>
        <p:spPr bwMode="auto">
          <a:xfrm>
            <a:off x="1429934" y="466825"/>
            <a:ext cx="9332132" cy="5235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569385C3-69F1-5597-46EF-B88DDC16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33</a:t>
            </a:fld>
            <a:endParaRPr lang="he-IL" sz="300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34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creen Mockup Pictures | Download Free Images on Unsplash">
            <a:extLst>
              <a:ext uri="{FF2B5EF4-FFF2-40B4-BE49-F238E27FC236}">
                <a16:creationId xmlns:a16="http://schemas.microsoft.com/office/drawing/2014/main" id="{161924EA-D4EF-0255-988B-6B87F701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0684" r="10065" b="10532"/>
          <a:stretch/>
        </p:blipFill>
        <p:spPr bwMode="auto">
          <a:xfrm>
            <a:off x="1155700" y="139700"/>
            <a:ext cx="99568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B4F30B5-E8C9-5434-9C97-BFD3898A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/>
        </p:blipFill>
        <p:spPr bwMode="auto">
          <a:xfrm>
            <a:off x="1429934" y="466825"/>
            <a:ext cx="9332132" cy="5235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BFAECC2-7FD6-3DA2-0A9D-4E6F9A83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</a:t>
            </a:fld>
            <a:endParaRPr lang="he-IL" sz="300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21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creen Mockup Pictures | Download Free Images on Unsplash">
            <a:extLst>
              <a:ext uri="{FF2B5EF4-FFF2-40B4-BE49-F238E27FC236}">
                <a16:creationId xmlns:a16="http://schemas.microsoft.com/office/drawing/2014/main" id="{161924EA-D4EF-0255-988B-6B87F701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0684" r="10065" b="10532"/>
          <a:stretch/>
        </p:blipFill>
        <p:spPr bwMode="auto">
          <a:xfrm>
            <a:off x="1155700" y="139700"/>
            <a:ext cx="99568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B4F30B5-E8C9-5434-9C97-BFD3898A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 bwMode="auto">
          <a:xfrm>
            <a:off x="1429934" y="466825"/>
            <a:ext cx="9332132" cy="5235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CC935D03-9EAC-34B4-F6B9-EDD53A14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</a:t>
            </a:fld>
            <a:endParaRPr lang="he-IL" sz="300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739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creen Mockup Pictures | Download Free Images on Unsplash">
            <a:extLst>
              <a:ext uri="{FF2B5EF4-FFF2-40B4-BE49-F238E27FC236}">
                <a16:creationId xmlns:a16="http://schemas.microsoft.com/office/drawing/2014/main" id="{161924EA-D4EF-0255-988B-6B87F701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0684" r="10065" b="10532"/>
          <a:stretch/>
        </p:blipFill>
        <p:spPr bwMode="auto">
          <a:xfrm>
            <a:off x="1155700" y="139700"/>
            <a:ext cx="99568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B4F30B5-E8C9-5434-9C97-BFD3898A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185"/>
          <a:stretch/>
        </p:blipFill>
        <p:spPr bwMode="auto">
          <a:xfrm>
            <a:off x="1429934" y="466825"/>
            <a:ext cx="9332132" cy="5235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E8F8BEE-1ECA-322C-C170-31639870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</a:t>
            </a:fld>
            <a:endParaRPr lang="he-IL" sz="300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2869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creen Mockup Pictures | Download Free Images on Unsplash">
            <a:extLst>
              <a:ext uri="{FF2B5EF4-FFF2-40B4-BE49-F238E27FC236}">
                <a16:creationId xmlns:a16="http://schemas.microsoft.com/office/drawing/2014/main" id="{161924EA-D4EF-0255-988B-6B87F701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0684" r="10065" b="10532"/>
          <a:stretch/>
        </p:blipFill>
        <p:spPr bwMode="auto">
          <a:xfrm>
            <a:off x="1155700" y="139700"/>
            <a:ext cx="99568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B4F30B5-E8C9-5434-9C97-BFD3898A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" b="117"/>
          <a:stretch/>
        </p:blipFill>
        <p:spPr bwMode="auto">
          <a:xfrm>
            <a:off x="1429934" y="466825"/>
            <a:ext cx="9332132" cy="5235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C43CC8CD-E783-399C-B2C9-0C4DD785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37</a:t>
            </a:fld>
            <a:endParaRPr lang="he-IL" sz="300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677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9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גרפיקה 3" descr="צורת פינת אורגני">
            <a:extLst>
              <a:ext uri="{FF2B5EF4-FFF2-40B4-BE49-F238E27FC236}">
                <a16:creationId xmlns:a16="http://schemas.microsoft.com/office/drawing/2014/main" id="{EDD9AD03-89E1-3A33-46F0-F002A626F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BE2450A7-F90A-3C2B-A50F-981A6F755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53846"/>
              </p:ext>
            </p:extLst>
          </p:nvPr>
        </p:nvGraphicFramePr>
        <p:xfrm>
          <a:off x="4343400" y="147638"/>
          <a:ext cx="7619164" cy="6241712"/>
        </p:xfrm>
        <a:graphic>
          <a:graphicData uri="http://schemas.openxmlformats.org/drawingml/2006/table">
            <a:tbl>
              <a:tblPr/>
              <a:tblGrid>
                <a:gridCol w="1077585">
                  <a:extLst>
                    <a:ext uri="{9D8B030D-6E8A-4147-A177-3AD203B41FA5}">
                      <a16:colId xmlns:a16="http://schemas.microsoft.com/office/drawing/2014/main" val="1509457477"/>
                    </a:ext>
                  </a:extLst>
                </a:gridCol>
                <a:gridCol w="2218560">
                  <a:extLst>
                    <a:ext uri="{9D8B030D-6E8A-4147-A177-3AD203B41FA5}">
                      <a16:colId xmlns:a16="http://schemas.microsoft.com/office/drawing/2014/main" val="1119347968"/>
                    </a:ext>
                  </a:extLst>
                </a:gridCol>
                <a:gridCol w="4323019">
                  <a:extLst>
                    <a:ext uri="{9D8B030D-6E8A-4147-A177-3AD203B41FA5}">
                      <a16:colId xmlns:a16="http://schemas.microsoft.com/office/drawing/2014/main" val="3234132551"/>
                    </a:ext>
                  </a:extLst>
                </a:gridCol>
              </a:tblGrid>
              <a:tr h="35152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Test Number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 anchor="b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Test Subject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Expected Result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878383"/>
                  </a:ext>
                </a:extLst>
              </a:tr>
              <a:tr h="948745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he-IL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"Train The Model”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'Training loading' window appears </a:t>
                      </a:r>
                      <a:endParaRPr lang="en-US" sz="1700" dirty="0">
                        <a:effectLst/>
                      </a:endParaRPr>
                    </a:p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finishes loading, window “Finished training” appears 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935074"/>
                  </a:ext>
                </a:extLst>
              </a:tr>
              <a:tr h="294445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"Done"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“Main Screen” appears 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33060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he-IL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“Choose Document”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window “Choosing Document” appears with disabled “Create Embedding” button. 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056548"/>
                  </a:ext>
                </a:extLst>
              </a:tr>
              <a:tr h="481982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one of the documents from the dropdown list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button “Create Embedding” is enabled.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398465"/>
                  </a:ext>
                </a:extLst>
              </a:tr>
              <a:tr h="107133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"Create Embedding"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“Create an Embedding  -loading screen” window appears.</a:t>
                      </a:r>
                      <a:endParaRPr lang="en-US" sz="17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finishes, loads window “Document’s authorship embedding display”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01169"/>
                  </a:ext>
                </a:extLst>
              </a:tr>
              <a:tr h="351521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back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window “Choosing Document” appears with disabled “Create Embedding” button. 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7755"/>
                  </a:ext>
                </a:extLst>
              </a:tr>
              <a:tr h="351521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different document from the dropdown list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button “Create Embedding” is enabled.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6177"/>
                  </a:ext>
                </a:extLst>
              </a:tr>
            </a:tbl>
          </a:graphicData>
        </a:graphic>
      </p:graphicFrame>
      <p:sp>
        <p:nvSpPr>
          <p:cNvPr id="8" name="כותרת 1">
            <a:extLst>
              <a:ext uri="{FF2B5EF4-FFF2-40B4-BE49-F238E27FC236}">
                <a16:creationId xmlns:a16="http://schemas.microsoft.com/office/drawing/2014/main" id="{1CE215D0-75E2-B263-983D-D0B377CBBB39}"/>
              </a:ext>
            </a:extLst>
          </p:cNvPr>
          <p:cNvSpPr txBox="1">
            <a:spLocks/>
          </p:cNvSpPr>
          <p:nvPr/>
        </p:nvSpPr>
        <p:spPr>
          <a:xfrm>
            <a:off x="229436" y="3802856"/>
            <a:ext cx="3073400" cy="979488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Tests table</a:t>
            </a:r>
            <a:endParaRPr lang="he-IL" sz="5400" b="1" dirty="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0" name="גרפיקה 9" descr="צורת פינת אורגני">
            <a:extLst>
              <a:ext uri="{FF2B5EF4-FFF2-40B4-BE49-F238E27FC236}">
                <a16:creationId xmlns:a16="http://schemas.microsoft.com/office/drawing/2014/main" id="{E2C3D108-68A1-CA70-EBC1-0EB12BF187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0929" r="10278"/>
          <a:stretch/>
        </p:blipFill>
        <p:spPr>
          <a:xfrm>
            <a:off x="0" y="4719638"/>
            <a:ext cx="4102100" cy="2243534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C204A58D-8340-01F6-F52F-999355D1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fld>
            <a:endParaRPr lang="he-IL" sz="3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8622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9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גרפיקה 3" descr="צורת פינת אורגני">
            <a:extLst>
              <a:ext uri="{FF2B5EF4-FFF2-40B4-BE49-F238E27FC236}">
                <a16:creationId xmlns:a16="http://schemas.microsoft.com/office/drawing/2014/main" id="{EDD9AD03-89E1-3A33-46F0-F002A626F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389" b="14445"/>
          <a:stretch/>
        </p:blipFill>
        <p:spPr>
          <a:xfrm>
            <a:off x="0" y="0"/>
            <a:ext cx="4051300" cy="3911600"/>
          </a:xfrm>
          <a:prstGeom prst="rect">
            <a:avLst/>
          </a:prstGeom>
        </p:spPr>
      </p:pic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928DECED-D7D8-A02A-C963-6A039173E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19296"/>
              </p:ext>
            </p:extLst>
          </p:nvPr>
        </p:nvGraphicFramePr>
        <p:xfrm>
          <a:off x="4343400" y="147638"/>
          <a:ext cx="7619164" cy="5687628"/>
        </p:xfrm>
        <a:graphic>
          <a:graphicData uri="http://schemas.openxmlformats.org/drawingml/2006/table">
            <a:tbl>
              <a:tblPr/>
              <a:tblGrid>
                <a:gridCol w="1077585">
                  <a:extLst>
                    <a:ext uri="{9D8B030D-6E8A-4147-A177-3AD203B41FA5}">
                      <a16:colId xmlns:a16="http://schemas.microsoft.com/office/drawing/2014/main" val="1509457477"/>
                    </a:ext>
                  </a:extLst>
                </a:gridCol>
                <a:gridCol w="2218559">
                  <a:extLst>
                    <a:ext uri="{9D8B030D-6E8A-4147-A177-3AD203B41FA5}">
                      <a16:colId xmlns:a16="http://schemas.microsoft.com/office/drawing/2014/main" val="1119347968"/>
                    </a:ext>
                  </a:extLst>
                </a:gridCol>
                <a:gridCol w="4323020">
                  <a:extLst>
                    <a:ext uri="{9D8B030D-6E8A-4147-A177-3AD203B41FA5}">
                      <a16:colId xmlns:a16="http://schemas.microsoft.com/office/drawing/2014/main" val="3234132551"/>
                    </a:ext>
                  </a:extLst>
                </a:gridCol>
              </a:tblGrid>
              <a:tr h="35152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Test Number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 anchor="b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Test Subject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Expected Result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878383"/>
                  </a:ext>
                </a:extLst>
              </a:tr>
              <a:tr h="107133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he-IL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"Create Embedding"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“Create an Embedding  -loading screen” window appears.</a:t>
                      </a:r>
                      <a:endParaRPr lang="en-US" sz="17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finishes, loads window “Document’s authorship embedding display”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11276"/>
                  </a:ext>
                </a:extLst>
              </a:tr>
              <a:tr h="335784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“Main Screen”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Return to main screen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08211"/>
                  </a:ext>
                </a:extLst>
              </a:tr>
              <a:tr h="351521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“Choose Document”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window “Choosing Document” appears with disabled “Create Embedding” button. 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12485"/>
                  </a:ext>
                </a:extLst>
              </a:tr>
              <a:tr h="481982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Select one of the document from the dropdown list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button “Create Embedding” enabled.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10566"/>
                  </a:ext>
                </a:extLst>
              </a:tr>
              <a:tr h="107133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"Create Embedding"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“Create an Embedding  -loading screen” window appears.</a:t>
                      </a:r>
                      <a:endParaRPr lang="en-US" sz="17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When finishing, load window  “Document’s authorship embedding display”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95111"/>
                  </a:ext>
                </a:extLst>
              </a:tr>
              <a:tr h="351521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e-IL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  <a:endParaRPr lang="he-IL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Press "Cancel"</a:t>
                      </a:r>
                      <a:endParaRPr lang="en-US" sz="170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Stop the creation of the embedding and return to main screen</a:t>
                      </a:r>
                      <a:endParaRPr lang="en-US" sz="1700" dirty="0">
                        <a:effectLst/>
                      </a:endParaRPr>
                    </a:p>
                  </a:txBody>
                  <a:tcPr marL="28157" marR="28157" marT="28157" marB="28157">
                    <a:lnL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63296"/>
                  </a:ext>
                </a:extLst>
              </a:tr>
            </a:tbl>
          </a:graphicData>
        </a:graphic>
      </p:graphicFrame>
      <p:sp>
        <p:nvSpPr>
          <p:cNvPr id="11" name="כותרת 1">
            <a:extLst>
              <a:ext uri="{FF2B5EF4-FFF2-40B4-BE49-F238E27FC236}">
                <a16:creationId xmlns:a16="http://schemas.microsoft.com/office/drawing/2014/main" id="{CC05B181-99C1-78A1-C313-69ACDD341406}"/>
              </a:ext>
            </a:extLst>
          </p:cNvPr>
          <p:cNvSpPr txBox="1">
            <a:spLocks/>
          </p:cNvSpPr>
          <p:nvPr/>
        </p:nvSpPr>
        <p:spPr>
          <a:xfrm>
            <a:off x="229436" y="3802856"/>
            <a:ext cx="3073400" cy="979488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Tests table</a:t>
            </a:r>
            <a:endParaRPr lang="he-IL" sz="5400" b="1" dirty="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2" name="גרפיקה 11" descr="צורת פינת אורגני">
            <a:extLst>
              <a:ext uri="{FF2B5EF4-FFF2-40B4-BE49-F238E27FC236}">
                <a16:creationId xmlns:a16="http://schemas.microsoft.com/office/drawing/2014/main" id="{D5851E2A-53A4-532F-3BFB-FED061792A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0929" r="10278"/>
          <a:stretch/>
        </p:blipFill>
        <p:spPr>
          <a:xfrm>
            <a:off x="0" y="4719638"/>
            <a:ext cx="4102100" cy="2243534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71FBC2A6-E353-8979-6B23-C334BF7F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39</a:t>
            </a:fld>
            <a:endParaRPr lang="he-IL" sz="30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14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EBFE"/>
            </a:gs>
            <a:gs pos="53000">
              <a:schemeClr val="accent4">
                <a:lumMod val="0"/>
                <a:lumOff val="100000"/>
              </a:schemeClr>
            </a:gs>
            <a:gs pos="0">
              <a:srgbClr val="FFEBF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riter in glasses typing on retro typewriter. Ink black and white drawing  Stock Illustration | Adobe Stock">
            <a:extLst>
              <a:ext uri="{FF2B5EF4-FFF2-40B4-BE49-F238E27FC236}">
                <a16:creationId xmlns:a16="http://schemas.microsoft.com/office/drawing/2014/main" id="{954210F3-9BEA-810C-0518-2F88D2C2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221" y="889423"/>
            <a:ext cx="2653802" cy="204138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גרפיקה 5" descr="Dמסמך עם מילוי מלא">
            <a:extLst>
              <a:ext uri="{FF2B5EF4-FFF2-40B4-BE49-F238E27FC236}">
                <a16:creationId xmlns:a16="http://schemas.microsoft.com/office/drawing/2014/main" id="{AF3C7EAC-DFE6-0F7B-8D6F-27001CA8E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824" y="1104823"/>
            <a:ext cx="669888" cy="669888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882DE628-388F-7624-8709-D93E48DD9FC0}"/>
              </a:ext>
            </a:extLst>
          </p:cNvPr>
          <p:cNvSpPr/>
          <p:nvPr/>
        </p:nvSpPr>
        <p:spPr>
          <a:xfrm>
            <a:off x="4651699" y="1104823"/>
            <a:ext cx="62912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4235FDFD-85EB-29A7-E00C-2B0696A9E583}"/>
              </a:ext>
            </a:extLst>
          </p:cNvPr>
          <p:cNvSpPr/>
          <p:nvPr/>
        </p:nvSpPr>
        <p:spPr>
          <a:xfrm>
            <a:off x="4651699" y="1771328"/>
            <a:ext cx="6698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7A917AA8-7DAC-C618-E633-FB6397DB4393}"/>
              </a:ext>
            </a:extLst>
          </p:cNvPr>
          <p:cNvSpPr/>
          <p:nvPr/>
        </p:nvSpPr>
        <p:spPr>
          <a:xfrm>
            <a:off x="817025" y="383189"/>
            <a:ext cx="21060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Author</a:t>
            </a:r>
            <a:endParaRPr lang="he-IL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חץ: ימינה מחורץ 10">
            <a:extLst>
              <a:ext uri="{FF2B5EF4-FFF2-40B4-BE49-F238E27FC236}">
                <a16:creationId xmlns:a16="http://schemas.microsoft.com/office/drawing/2014/main" id="{89AD7DA6-451A-9F33-454C-AB005D5BE726}"/>
              </a:ext>
            </a:extLst>
          </p:cNvPr>
          <p:cNvSpPr/>
          <p:nvPr/>
        </p:nvSpPr>
        <p:spPr>
          <a:xfrm rot="20125667">
            <a:off x="3812266" y="1346434"/>
            <a:ext cx="771813" cy="385316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/>
          </a:p>
        </p:txBody>
      </p:sp>
      <p:sp>
        <p:nvSpPr>
          <p:cNvPr id="13" name="חץ: ימינה מחורץ 12">
            <a:extLst>
              <a:ext uri="{FF2B5EF4-FFF2-40B4-BE49-F238E27FC236}">
                <a16:creationId xmlns:a16="http://schemas.microsoft.com/office/drawing/2014/main" id="{3F032879-6FBE-8479-658C-02763A19A762}"/>
              </a:ext>
            </a:extLst>
          </p:cNvPr>
          <p:cNvSpPr/>
          <p:nvPr/>
        </p:nvSpPr>
        <p:spPr>
          <a:xfrm rot="9417602">
            <a:off x="6120360" y="4316722"/>
            <a:ext cx="914400" cy="4678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חץ: ימינה מחורץ 13">
            <a:extLst>
              <a:ext uri="{FF2B5EF4-FFF2-40B4-BE49-F238E27FC236}">
                <a16:creationId xmlns:a16="http://schemas.microsoft.com/office/drawing/2014/main" id="{21CC4B83-7EB0-9BAC-F8E2-0054B9CE3C10}"/>
              </a:ext>
            </a:extLst>
          </p:cNvPr>
          <p:cNvSpPr/>
          <p:nvPr/>
        </p:nvSpPr>
        <p:spPr>
          <a:xfrm>
            <a:off x="6244834" y="2148002"/>
            <a:ext cx="914400" cy="4678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aphicFrame>
        <p:nvGraphicFramePr>
          <p:cNvPr id="15" name="טבלה 14">
            <a:extLst>
              <a:ext uri="{FF2B5EF4-FFF2-40B4-BE49-F238E27FC236}">
                <a16:creationId xmlns:a16="http://schemas.microsoft.com/office/drawing/2014/main" id="{3C3427AC-F8E2-23DE-A4EE-4139B90E0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66459"/>
              </p:ext>
            </p:extLst>
          </p:nvPr>
        </p:nvGraphicFramePr>
        <p:xfrm>
          <a:off x="7110364" y="4105501"/>
          <a:ext cx="2395613" cy="1828800"/>
        </p:xfrm>
        <a:graphic>
          <a:graphicData uri="http://schemas.openxmlformats.org/drawingml/2006/table">
            <a:tbl>
              <a:tblPr rtl="1" firstRow="1" bandRow="1"/>
              <a:tblGrid>
                <a:gridCol w="513793">
                  <a:extLst>
                    <a:ext uri="{9D8B030D-6E8A-4147-A177-3AD203B41FA5}">
                      <a16:colId xmlns:a16="http://schemas.microsoft.com/office/drawing/2014/main" val="3484491490"/>
                    </a:ext>
                  </a:extLst>
                </a:gridCol>
                <a:gridCol w="424639">
                  <a:extLst>
                    <a:ext uri="{9D8B030D-6E8A-4147-A177-3AD203B41FA5}">
                      <a16:colId xmlns:a16="http://schemas.microsoft.com/office/drawing/2014/main" val="3663458439"/>
                    </a:ext>
                  </a:extLst>
                </a:gridCol>
                <a:gridCol w="485727">
                  <a:extLst>
                    <a:ext uri="{9D8B030D-6E8A-4147-A177-3AD203B41FA5}">
                      <a16:colId xmlns:a16="http://schemas.microsoft.com/office/drawing/2014/main" val="1812548662"/>
                    </a:ext>
                  </a:extLst>
                </a:gridCol>
                <a:gridCol w="485727">
                  <a:extLst>
                    <a:ext uri="{9D8B030D-6E8A-4147-A177-3AD203B41FA5}">
                      <a16:colId xmlns:a16="http://schemas.microsoft.com/office/drawing/2014/main" val="1566525484"/>
                    </a:ext>
                  </a:extLst>
                </a:gridCol>
                <a:gridCol w="485727">
                  <a:extLst>
                    <a:ext uri="{9D8B030D-6E8A-4147-A177-3AD203B41FA5}">
                      <a16:colId xmlns:a16="http://schemas.microsoft.com/office/drawing/2014/main" val="3851109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1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8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1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47477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1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87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1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66992"/>
                  </a:ext>
                </a:extLst>
              </a:tr>
            </a:tbl>
          </a:graphicData>
        </a:graphic>
      </p:graphicFrame>
      <p:sp>
        <p:nvSpPr>
          <p:cNvPr id="16" name="מלבן 15">
            <a:extLst>
              <a:ext uri="{FF2B5EF4-FFF2-40B4-BE49-F238E27FC236}">
                <a16:creationId xmlns:a16="http://schemas.microsoft.com/office/drawing/2014/main" id="{8D6DE286-790B-4E01-7947-592C3CEDD6EE}"/>
              </a:ext>
            </a:extLst>
          </p:cNvPr>
          <p:cNvSpPr/>
          <p:nvPr/>
        </p:nvSpPr>
        <p:spPr>
          <a:xfrm>
            <a:off x="7391347" y="5971803"/>
            <a:ext cx="201542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Authorship embeddings</a:t>
            </a:r>
            <a:endParaRPr lang="he-IL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19F0AF44-C5DA-093A-9FA8-BF5AD4E8EA80}"/>
              </a:ext>
            </a:extLst>
          </p:cNvPr>
          <p:cNvSpPr/>
          <p:nvPr/>
        </p:nvSpPr>
        <p:spPr>
          <a:xfrm>
            <a:off x="3822808" y="160225"/>
            <a:ext cx="310756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Documents written by the author</a:t>
            </a:r>
            <a:endParaRPr lang="he-IL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גרפיקה 17" descr="Dמסמך עם מילוי מלא">
            <a:extLst>
              <a:ext uri="{FF2B5EF4-FFF2-40B4-BE49-F238E27FC236}">
                <a16:creationId xmlns:a16="http://schemas.microsoft.com/office/drawing/2014/main" id="{5DD6127B-9857-C0E7-3854-EB7550BDD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2913" y="1794885"/>
            <a:ext cx="669888" cy="669888"/>
          </a:xfrm>
          <a:prstGeom prst="rect">
            <a:avLst/>
          </a:prstGeom>
        </p:spPr>
      </p:pic>
      <p:sp>
        <p:nvSpPr>
          <p:cNvPr id="19" name="מלבן 18">
            <a:extLst>
              <a:ext uri="{FF2B5EF4-FFF2-40B4-BE49-F238E27FC236}">
                <a16:creationId xmlns:a16="http://schemas.microsoft.com/office/drawing/2014/main" id="{30C241DD-4BF8-215C-6E45-8821952E5917}"/>
              </a:ext>
            </a:extLst>
          </p:cNvPr>
          <p:cNvSpPr/>
          <p:nvPr/>
        </p:nvSpPr>
        <p:spPr>
          <a:xfrm>
            <a:off x="4911901" y="2417658"/>
            <a:ext cx="669888" cy="6338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גרפיקה 19" descr="Dמסמך עם מילוי מלא">
            <a:extLst>
              <a:ext uri="{FF2B5EF4-FFF2-40B4-BE49-F238E27FC236}">
                <a16:creationId xmlns:a16="http://schemas.microsoft.com/office/drawing/2014/main" id="{69C4C2AE-B62B-1D13-0ED8-2DF42F491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2913" y="2946683"/>
            <a:ext cx="669888" cy="669888"/>
          </a:xfrm>
          <a:prstGeom prst="rect">
            <a:avLst/>
          </a:prstGeom>
        </p:spPr>
      </p:pic>
      <p:sp>
        <p:nvSpPr>
          <p:cNvPr id="21" name="מלבן 20">
            <a:extLst>
              <a:ext uri="{FF2B5EF4-FFF2-40B4-BE49-F238E27FC236}">
                <a16:creationId xmlns:a16="http://schemas.microsoft.com/office/drawing/2014/main" id="{6FDA1CFD-4B7F-75FD-FE33-53582246C556}"/>
              </a:ext>
            </a:extLst>
          </p:cNvPr>
          <p:cNvSpPr/>
          <p:nvPr/>
        </p:nvSpPr>
        <p:spPr>
          <a:xfrm>
            <a:off x="4646494" y="2930809"/>
            <a:ext cx="62912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חץ: ימינה מחורץ 21">
            <a:extLst>
              <a:ext uri="{FF2B5EF4-FFF2-40B4-BE49-F238E27FC236}">
                <a16:creationId xmlns:a16="http://schemas.microsoft.com/office/drawing/2014/main" id="{DA276596-60BA-AC27-4AA0-0002769E519D}"/>
              </a:ext>
            </a:extLst>
          </p:cNvPr>
          <p:cNvSpPr/>
          <p:nvPr/>
        </p:nvSpPr>
        <p:spPr>
          <a:xfrm rot="581103">
            <a:off x="3830522" y="1937171"/>
            <a:ext cx="771813" cy="385316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23" name="חץ: ימינה מחורץ 22">
            <a:extLst>
              <a:ext uri="{FF2B5EF4-FFF2-40B4-BE49-F238E27FC236}">
                <a16:creationId xmlns:a16="http://schemas.microsoft.com/office/drawing/2014/main" id="{DC62B740-6130-8419-C890-E4803BBB32EE}"/>
              </a:ext>
            </a:extLst>
          </p:cNvPr>
          <p:cNvSpPr/>
          <p:nvPr/>
        </p:nvSpPr>
        <p:spPr>
          <a:xfrm rot="2169834">
            <a:off x="3726105" y="2650704"/>
            <a:ext cx="771813" cy="385316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/>
          </a:p>
        </p:txBody>
      </p:sp>
      <p:sp>
        <p:nvSpPr>
          <p:cNvPr id="26" name="סוגר מסולסל ימני 25">
            <a:extLst>
              <a:ext uri="{FF2B5EF4-FFF2-40B4-BE49-F238E27FC236}">
                <a16:creationId xmlns:a16="http://schemas.microsoft.com/office/drawing/2014/main" id="{429B446C-19AF-A535-33C6-95DE3F27A85D}"/>
              </a:ext>
            </a:extLst>
          </p:cNvPr>
          <p:cNvSpPr/>
          <p:nvPr/>
        </p:nvSpPr>
        <p:spPr>
          <a:xfrm>
            <a:off x="5820443" y="1104823"/>
            <a:ext cx="597789" cy="2554193"/>
          </a:xfrm>
          <a:prstGeom prst="rightBrace">
            <a:avLst>
              <a:gd name="adj1" fmla="val 3261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קוביה 26">
            <a:extLst>
              <a:ext uri="{FF2B5EF4-FFF2-40B4-BE49-F238E27FC236}">
                <a16:creationId xmlns:a16="http://schemas.microsoft.com/office/drawing/2014/main" id="{63A9455D-4074-59B7-506B-682A09748A20}"/>
              </a:ext>
            </a:extLst>
          </p:cNvPr>
          <p:cNvSpPr/>
          <p:nvPr/>
        </p:nvSpPr>
        <p:spPr>
          <a:xfrm>
            <a:off x="7181157" y="984248"/>
            <a:ext cx="2435811" cy="2482284"/>
          </a:xfrm>
          <a:prstGeom prst="cub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PART model</a:t>
            </a:r>
            <a:endParaRPr lang="he-IL" sz="3200" dirty="0"/>
          </a:p>
        </p:txBody>
      </p:sp>
      <p:sp>
        <p:nvSpPr>
          <p:cNvPr id="29" name="חץ: מעוקל שמאלה 28">
            <a:extLst>
              <a:ext uri="{FF2B5EF4-FFF2-40B4-BE49-F238E27FC236}">
                <a16:creationId xmlns:a16="http://schemas.microsoft.com/office/drawing/2014/main" id="{55DEFE47-BFD4-3BC6-A937-90B5EE4F17F9}"/>
              </a:ext>
            </a:extLst>
          </p:cNvPr>
          <p:cNvSpPr/>
          <p:nvPr/>
        </p:nvSpPr>
        <p:spPr>
          <a:xfrm>
            <a:off x="9616968" y="2417658"/>
            <a:ext cx="1646892" cy="3334873"/>
          </a:xfrm>
          <a:prstGeom prst="curvedLeftArrow">
            <a:avLst>
              <a:gd name="adj1" fmla="val 15597"/>
              <a:gd name="adj2" fmla="val 53109"/>
              <a:gd name="adj3" fmla="val 32711"/>
            </a:avLst>
          </a:prstGeom>
          <a:solidFill>
            <a:srgbClr val="AD013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0" name="מלבן: פינות מעוגלות 29">
            <a:extLst>
              <a:ext uri="{FF2B5EF4-FFF2-40B4-BE49-F238E27FC236}">
                <a16:creationId xmlns:a16="http://schemas.microsoft.com/office/drawing/2014/main" id="{6B940DF8-6ED7-D257-D95E-4CC7EA70758A}"/>
              </a:ext>
            </a:extLst>
          </p:cNvPr>
          <p:cNvSpPr/>
          <p:nvPr/>
        </p:nvSpPr>
        <p:spPr>
          <a:xfrm>
            <a:off x="7181157" y="4181602"/>
            <a:ext cx="2256020" cy="29005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מלבן: פינות מעוגלות 30">
            <a:extLst>
              <a:ext uri="{FF2B5EF4-FFF2-40B4-BE49-F238E27FC236}">
                <a16:creationId xmlns:a16="http://schemas.microsoft.com/office/drawing/2014/main" id="{C3C3736F-45D5-5C3E-618D-8D63F6489EAF}"/>
              </a:ext>
            </a:extLst>
          </p:cNvPr>
          <p:cNvSpPr/>
          <p:nvPr/>
        </p:nvSpPr>
        <p:spPr>
          <a:xfrm>
            <a:off x="7159234" y="5553756"/>
            <a:ext cx="2256020" cy="29005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חץ: ימינה מחורץ 31">
            <a:extLst>
              <a:ext uri="{FF2B5EF4-FFF2-40B4-BE49-F238E27FC236}">
                <a16:creationId xmlns:a16="http://schemas.microsoft.com/office/drawing/2014/main" id="{7FAB11FA-44B6-C007-2D64-7E8F2A2ABC06}"/>
              </a:ext>
            </a:extLst>
          </p:cNvPr>
          <p:cNvSpPr/>
          <p:nvPr/>
        </p:nvSpPr>
        <p:spPr>
          <a:xfrm rot="12415719">
            <a:off x="6130391" y="5319839"/>
            <a:ext cx="914400" cy="4678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: פינה מקופלת 32">
            <a:extLst>
              <a:ext uri="{FF2B5EF4-FFF2-40B4-BE49-F238E27FC236}">
                <a16:creationId xmlns:a16="http://schemas.microsoft.com/office/drawing/2014/main" id="{FB3CE2FF-2F9C-00A5-2B31-F776EE31EAD6}"/>
              </a:ext>
            </a:extLst>
          </p:cNvPr>
          <p:cNvSpPr/>
          <p:nvPr/>
        </p:nvSpPr>
        <p:spPr>
          <a:xfrm>
            <a:off x="2120448" y="4515405"/>
            <a:ext cx="3842589" cy="1464361"/>
          </a:xfrm>
          <a:prstGeom prst="foldedCorne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Similarity (E</a:t>
            </a:r>
            <a:r>
              <a:rPr lang="en-US" sz="24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) = </a:t>
            </a:r>
            <a:r>
              <a:rPr lang="en-US" sz="2800" b="1" dirty="0">
                <a:solidFill>
                  <a:schemeClr val="bg1"/>
                </a:solidFill>
              </a:rPr>
              <a:t>MAX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F7B92D9C-23DF-A65C-6D65-377BF67B3F06}"/>
              </a:ext>
            </a:extLst>
          </p:cNvPr>
          <p:cNvSpPr/>
          <p:nvPr/>
        </p:nvSpPr>
        <p:spPr>
          <a:xfrm>
            <a:off x="9437177" y="4060035"/>
            <a:ext cx="62912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he-IL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מלבן 34">
            <a:extLst>
              <a:ext uri="{FF2B5EF4-FFF2-40B4-BE49-F238E27FC236}">
                <a16:creationId xmlns:a16="http://schemas.microsoft.com/office/drawing/2014/main" id="{4DCBAEE7-AE77-C4EF-3FB1-7F0FB76F37CB}"/>
              </a:ext>
            </a:extLst>
          </p:cNvPr>
          <p:cNvSpPr/>
          <p:nvPr/>
        </p:nvSpPr>
        <p:spPr>
          <a:xfrm>
            <a:off x="9437177" y="5456547"/>
            <a:ext cx="62912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he-IL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מלבן 37">
            <a:extLst>
              <a:ext uri="{FF2B5EF4-FFF2-40B4-BE49-F238E27FC236}">
                <a16:creationId xmlns:a16="http://schemas.microsoft.com/office/drawing/2014/main" id="{1F16D8D3-3F31-4C37-A614-69C7D9B1D452}"/>
              </a:ext>
            </a:extLst>
          </p:cNvPr>
          <p:cNvSpPr/>
          <p:nvPr/>
        </p:nvSpPr>
        <p:spPr>
          <a:xfrm>
            <a:off x="9442423" y="4517930"/>
            <a:ext cx="62912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he-IL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5F6975F2-37FD-5D4F-F4AB-E016FFCD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he-IL" sz="300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9849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צילום תקריב של ערימת ספרים">
            <a:extLst>
              <a:ext uri="{FF2B5EF4-FFF2-40B4-BE49-F238E27FC236}">
                <a16:creationId xmlns:a16="http://schemas.microsoft.com/office/drawing/2014/main" id="{476621BA-765D-336D-BE3D-2913D20CF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28DC36CF-9801-AD85-0FCD-1A00232D00A5}"/>
              </a:ext>
            </a:extLst>
          </p:cNvPr>
          <p:cNvSpPr/>
          <p:nvPr/>
        </p:nvSpPr>
        <p:spPr>
          <a:xfrm>
            <a:off x="396619" y="5631542"/>
            <a:ext cx="5699381" cy="81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  <a:cs typeface="+mj-cs"/>
              </a:rPr>
              <a:t>Thank you for listening!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F3A57E9-AF93-6FE9-4846-245AA9FE368F}"/>
              </a:ext>
            </a:extLst>
          </p:cNvPr>
          <p:cNvSpPr txBox="1"/>
          <p:nvPr/>
        </p:nvSpPr>
        <p:spPr>
          <a:xfrm>
            <a:off x="6492619" y="5809505"/>
            <a:ext cx="181428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  <a:cs typeface="+mj-cs"/>
              </a:rPr>
              <a:t>Meitar El-Ezra</a:t>
            </a:r>
            <a:br>
              <a:rPr lang="en-US" sz="18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  <a:cs typeface="+mj-cs"/>
              </a:rPr>
            </a:br>
            <a:r>
              <a:rPr lang="en-US" sz="1800" b="1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  <a:cs typeface="+mj-cs"/>
              </a:rPr>
              <a:t>Tuval</a:t>
            </a:r>
            <a:r>
              <a:rPr lang="en-US" sz="18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  <a:cs typeface="+mj-cs"/>
              </a:rPr>
              <a:t> </a:t>
            </a:r>
            <a:r>
              <a:rPr lang="en-US" sz="1800" b="1" dirty="0" err="1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  <a:cs typeface="+mj-cs"/>
              </a:rPr>
              <a:t>Zitelbach</a:t>
            </a:r>
            <a:endParaRPr lang="en-US" sz="1800" b="1" cap="none" spc="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16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חץ: ימינה מחורץ 4">
            <a:extLst>
              <a:ext uri="{FF2B5EF4-FFF2-40B4-BE49-F238E27FC236}">
                <a16:creationId xmlns:a16="http://schemas.microsoft.com/office/drawing/2014/main" id="{1B5721DA-6CB7-24A1-2552-A39960472401}"/>
              </a:ext>
            </a:extLst>
          </p:cNvPr>
          <p:cNvSpPr/>
          <p:nvPr/>
        </p:nvSpPr>
        <p:spPr>
          <a:xfrm>
            <a:off x="5014919" y="2802690"/>
            <a:ext cx="885260" cy="2499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גרפיקה 5" descr="Dמסמך עם מילוי מלא">
            <a:extLst>
              <a:ext uri="{FF2B5EF4-FFF2-40B4-BE49-F238E27FC236}">
                <a16:creationId xmlns:a16="http://schemas.microsoft.com/office/drawing/2014/main" id="{FD1E1897-678F-6954-3136-3A70B2667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6202" y="2603387"/>
            <a:ext cx="648540" cy="648540"/>
          </a:xfrm>
          <a:prstGeom prst="rect">
            <a:avLst/>
          </a:prstGeom>
        </p:spPr>
      </p:pic>
      <p:sp>
        <p:nvSpPr>
          <p:cNvPr id="8" name="קוביה 7">
            <a:extLst>
              <a:ext uri="{FF2B5EF4-FFF2-40B4-BE49-F238E27FC236}">
                <a16:creationId xmlns:a16="http://schemas.microsoft.com/office/drawing/2014/main" id="{6F24F16F-29A9-14EC-82A4-3B0586BA4D6E}"/>
              </a:ext>
            </a:extLst>
          </p:cNvPr>
          <p:cNvSpPr/>
          <p:nvPr/>
        </p:nvSpPr>
        <p:spPr>
          <a:xfrm>
            <a:off x="5925135" y="2414029"/>
            <a:ext cx="2028874" cy="1088863"/>
          </a:xfrm>
          <a:prstGeom prst="cub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PART model</a:t>
            </a:r>
            <a:endParaRPr lang="he-IL" dirty="0"/>
          </a:p>
        </p:txBody>
      </p:sp>
      <p:sp>
        <p:nvSpPr>
          <p:cNvPr id="10" name="חץ: ימינה מחורץ 9">
            <a:extLst>
              <a:ext uri="{FF2B5EF4-FFF2-40B4-BE49-F238E27FC236}">
                <a16:creationId xmlns:a16="http://schemas.microsoft.com/office/drawing/2014/main" id="{B1B2E6D5-4387-7A96-7F05-9F49F27CDEF7}"/>
              </a:ext>
            </a:extLst>
          </p:cNvPr>
          <p:cNvSpPr/>
          <p:nvPr/>
        </p:nvSpPr>
        <p:spPr>
          <a:xfrm>
            <a:off x="4979163" y="5371462"/>
            <a:ext cx="885260" cy="2499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1" name="גרפיקה 10" descr="Dמסמך עם מילוי מלא">
            <a:extLst>
              <a:ext uri="{FF2B5EF4-FFF2-40B4-BE49-F238E27FC236}">
                <a16:creationId xmlns:a16="http://schemas.microsoft.com/office/drawing/2014/main" id="{4B3163A0-EDBE-C398-EEC1-8264CB24E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6202" y="5084870"/>
            <a:ext cx="648540" cy="648540"/>
          </a:xfrm>
          <a:prstGeom prst="rect">
            <a:avLst/>
          </a:prstGeom>
        </p:spPr>
      </p:pic>
      <p:sp>
        <p:nvSpPr>
          <p:cNvPr id="13" name="קוביה 12">
            <a:extLst>
              <a:ext uri="{FF2B5EF4-FFF2-40B4-BE49-F238E27FC236}">
                <a16:creationId xmlns:a16="http://schemas.microsoft.com/office/drawing/2014/main" id="{BD9987E7-2059-043D-98F8-FF2A8469E824}"/>
              </a:ext>
            </a:extLst>
          </p:cNvPr>
          <p:cNvSpPr/>
          <p:nvPr/>
        </p:nvSpPr>
        <p:spPr>
          <a:xfrm>
            <a:off x="5925135" y="4864708"/>
            <a:ext cx="2028874" cy="1088863"/>
          </a:xfrm>
          <a:prstGeom prst="cub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PART model</a:t>
            </a:r>
            <a:endParaRPr lang="he-IL" dirty="0"/>
          </a:p>
        </p:txBody>
      </p:sp>
      <p:pic>
        <p:nvPicPr>
          <p:cNvPr id="14" name="Picture 2" descr="William Shakespeare - Wikipedia">
            <a:extLst>
              <a:ext uri="{FF2B5EF4-FFF2-40B4-BE49-F238E27FC236}">
                <a16:creationId xmlns:a16="http://schemas.microsoft.com/office/drawing/2014/main" id="{BA6CE05E-978E-9E19-CD3A-C3050337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621" y="1733558"/>
            <a:ext cx="1740374" cy="22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ief Flat Character Design. Bandit With Big Bag. Robber In Mask. Cartoon  Vector Illustration. Royalty Free SVG, Cliparts, Vectors, And Stock  Illustration. Image 76193016.">
            <a:extLst>
              <a:ext uri="{FF2B5EF4-FFF2-40B4-BE49-F238E27FC236}">
                <a16:creationId xmlns:a16="http://schemas.microsoft.com/office/drawing/2014/main" id="{833D078F-3CCE-DB4F-CADC-11C25A5E2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000" y="3926861"/>
            <a:ext cx="2715826" cy="269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2772A1DC-B45D-D9B4-AC00-73AFB20F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3" r="12653"/>
          <a:stretch/>
        </p:blipFill>
        <p:spPr bwMode="auto">
          <a:xfrm flipH="1">
            <a:off x="888106" y="4556262"/>
            <a:ext cx="1072516" cy="13640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חץ: ימינה מחורץ 16">
            <a:extLst>
              <a:ext uri="{FF2B5EF4-FFF2-40B4-BE49-F238E27FC236}">
                <a16:creationId xmlns:a16="http://schemas.microsoft.com/office/drawing/2014/main" id="{C3929A5E-C682-830B-D55A-534D8CF7D7D0}"/>
              </a:ext>
            </a:extLst>
          </p:cNvPr>
          <p:cNvSpPr/>
          <p:nvPr/>
        </p:nvSpPr>
        <p:spPr>
          <a:xfrm rot="1891841">
            <a:off x="7882870" y="3361489"/>
            <a:ext cx="1832650" cy="246417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aphicFrame>
        <p:nvGraphicFramePr>
          <p:cNvPr id="19" name="טבלה 18">
            <a:extLst>
              <a:ext uri="{FF2B5EF4-FFF2-40B4-BE49-F238E27FC236}">
                <a16:creationId xmlns:a16="http://schemas.microsoft.com/office/drawing/2014/main" id="{19445F15-0128-5B78-CFDE-157230987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70913"/>
              </p:ext>
            </p:extLst>
          </p:nvPr>
        </p:nvGraphicFramePr>
        <p:xfrm>
          <a:off x="9639026" y="3904034"/>
          <a:ext cx="2319271" cy="457200"/>
        </p:xfrm>
        <a:graphic>
          <a:graphicData uri="http://schemas.openxmlformats.org/drawingml/2006/table">
            <a:tbl>
              <a:tblPr rtl="1" firstRow="1" bandRow="1"/>
              <a:tblGrid>
                <a:gridCol w="497420">
                  <a:extLst>
                    <a:ext uri="{9D8B030D-6E8A-4147-A177-3AD203B41FA5}">
                      <a16:colId xmlns:a16="http://schemas.microsoft.com/office/drawing/2014/main" val="3484491490"/>
                    </a:ext>
                  </a:extLst>
                </a:gridCol>
                <a:gridCol w="411107">
                  <a:extLst>
                    <a:ext uri="{9D8B030D-6E8A-4147-A177-3AD203B41FA5}">
                      <a16:colId xmlns:a16="http://schemas.microsoft.com/office/drawing/2014/main" val="3663458439"/>
                    </a:ext>
                  </a:extLst>
                </a:gridCol>
                <a:gridCol w="470248">
                  <a:extLst>
                    <a:ext uri="{9D8B030D-6E8A-4147-A177-3AD203B41FA5}">
                      <a16:colId xmlns:a16="http://schemas.microsoft.com/office/drawing/2014/main" val="1812548662"/>
                    </a:ext>
                  </a:extLst>
                </a:gridCol>
                <a:gridCol w="470248">
                  <a:extLst>
                    <a:ext uri="{9D8B030D-6E8A-4147-A177-3AD203B41FA5}">
                      <a16:colId xmlns:a16="http://schemas.microsoft.com/office/drawing/2014/main" val="1566525484"/>
                    </a:ext>
                  </a:extLst>
                </a:gridCol>
                <a:gridCol w="470248">
                  <a:extLst>
                    <a:ext uri="{9D8B030D-6E8A-4147-A177-3AD203B41FA5}">
                      <a16:colId xmlns:a16="http://schemas.microsoft.com/office/drawing/2014/main" val="3851109761"/>
                    </a:ext>
                  </a:extLst>
                </a:gridCol>
              </a:tblGrid>
              <a:tr h="244252"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1252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he-IL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1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88409"/>
                  </a:ext>
                </a:extLst>
              </a:tr>
            </a:tbl>
          </a:graphicData>
        </a:graphic>
      </p:graphicFrame>
      <p:sp>
        <p:nvSpPr>
          <p:cNvPr id="20" name="מלבן 19">
            <a:extLst>
              <a:ext uri="{FF2B5EF4-FFF2-40B4-BE49-F238E27FC236}">
                <a16:creationId xmlns:a16="http://schemas.microsoft.com/office/drawing/2014/main" id="{7A9382D0-FCF4-6D1F-4E03-042CD3A8098F}"/>
              </a:ext>
            </a:extLst>
          </p:cNvPr>
          <p:cNvSpPr/>
          <p:nvPr/>
        </p:nvSpPr>
        <p:spPr>
          <a:xfrm>
            <a:off x="10411067" y="3251927"/>
            <a:ext cx="6529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he-IL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5C8EFA24-E966-868C-69F4-067C202BA508}"/>
              </a:ext>
            </a:extLst>
          </p:cNvPr>
          <p:cNvSpPr/>
          <p:nvPr/>
        </p:nvSpPr>
        <p:spPr>
          <a:xfrm>
            <a:off x="508000" y="50975"/>
            <a:ext cx="11176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Project’s goal: Plagiarism Detection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חץ: ימינה מחורץ 1">
            <a:extLst>
              <a:ext uri="{FF2B5EF4-FFF2-40B4-BE49-F238E27FC236}">
                <a16:creationId xmlns:a16="http://schemas.microsoft.com/office/drawing/2014/main" id="{9DC13DD4-5AB0-D436-A80F-40CE2993C3FC}"/>
              </a:ext>
            </a:extLst>
          </p:cNvPr>
          <p:cNvSpPr/>
          <p:nvPr/>
        </p:nvSpPr>
        <p:spPr>
          <a:xfrm>
            <a:off x="3020765" y="2795116"/>
            <a:ext cx="885260" cy="2499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" name="חץ: ימינה מחורץ 2">
            <a:extLst>
              <a:ext uri="{FF2B5EF4-FFF2-40B4-BE49-F238E27FC236}">
                <a16:creationId xmlns:a16="http://schemas.microsoft.com/office/drawing/2014/main" id="{CACC2EE9-71F3-0918-459F-24511A8D875F}"/>
              </a:ext>
            </a:extLst>
          </p:cNvPr>
          <p:cNvSpPr/>
          <p:nvPr/>
        </p:nvSpPr>
        <p:spPr>
          <a:xfrm>
            <a:off x="3024585" y="5371462"/>
            <a:ext cx="885260" cy="249933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חץ: ימינה מחורץ 3">
            <a:extLst>
              <a:ext uri="{FF2B5EF4-FFF2-40B4-BE49-F238E27FC236}">
                <a16:creationId xmlns:a16="http://schemas.microsoft.com/office/drawing/2014/main" id="{F7B0EFA1-47D8-DFED-BF77-30638F57B987}"/>
              </a:ext>
            </a:extLst>
          </p:cNvPr>
          <p:cNvSpPr/>
          <p:nvPr/>
        </p:nvSpPr>
        <p:spPr>
          <a:xfrm rot="19044325">
            <a:off x="7880051" y="4720300"/>
            <a:ext cx="1832650" cy="246417"/>
          </a:xfrm>
          <a:prstGeom prst="notchedRightArrow">
            <a:avLst>
              <a:gd name="adj1" fmla="val 40909"/>
              <a:gd name="adj2" fmla="val 77273"/>
            </a:avLst>
          </a:prstGeom>
          <a:solidFill>
            <a:srgbClr val="AD01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2E75FE3-A767-6336-560A-FE0E4F5BAE6E}"/>
              </a:ext>
            </a:extLst>
          </p:cNvPr>
          <p:cNvSpPr txBox="1"/>
          <p:nvPr/>
        </p:nvSpPr>
        <p:spPr>
          <a:xfrm>
            <a:off x="577831" y="970892"/>
            <a:ext cx="11048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kumimoji="0" lang="en-US" altLang="he-IL" sz="2800" b="0" i="0" u="none" strike="noStrike" cap="none" normalizeH="0" baseline="0" dirty="0">
                <a:ln>
                  <a:noFill/>
                </a:ln>
                <a:effectLst/>
              </a:rPr>
              <a:t>Specifically for texts </a:t>
            </a:r>
            <a:r>
              <a:rPr lang="en-US" altLang="he-IL" sz="2800" dirty="0"/>
              <a:t>written by </a:t>
            </a:r>
            <a:r>
              <a:rPr lang="en-US" altLang="he-IL" sz="2800" b="1" dirty="0"/>
              <a:t>Shakespeare</a:t>
            </a:r>
            <a:r>
              <a:rPr lang="en-US" altLang="he-IL" sz="2800" dirty="0"/>
              <a:t> or </a:t>
            </a:r>
            <a:r>
              <a:rPr kumimoji="0" lang="en-US" altLang="he-IL" sz="2800" b="0" i="0" u="none" strike="noStrike" cap="none" normalizeH="0" baseline="0" dirty="0">
                <a:ln>
                  <a:noFill/>
                </a:ln>
                <a:effectLst/>
              </a:rPr>
              <a:t>from </a:t>
            </a:r>
            <a:r>
              <a:rPr kumimoji="0" lang="en-US" altLang="he-IL" sz="2800" b="1" i="0" u="none" strike="noStrike" cap="none" normalizeH="0" baseline="0" dirty="0">
                <a:ln>
                  <a:noFill/>
                </a:ln>
                <a:effectLst/>
              </a:rPr>
              <a:t>th</a:t>
            </a:r>
            <a:r>
              <a:rPr lang="en-US" altLang="he-IL" sz="2800" b="1" dirty="0"/>
              <a:t>e old testament</a:t>
            </a:r>
            <a:r>
              <a:rPr lang="en-US" altLang="he-IL" sz="2800" dirty="0"/>
              <a:t>.</a:t>
            </a:r>
            <a:endParaRPr lang="he-IL" sz="280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3FF4CE7-96EA-13E2-106B-4D52E1F9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he-IL" sz="3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065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859F653-2FDA-0C3C-357A-EE33A605D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7686"/>
          <a:stretch/>
        </p:blipFill>
        <p:spPr>
          <a:xfrm>
            <a:off x="973738" y="1832963"/>
            <a:ext cx="8455830" cy="2627526"/>
          </a:xfrm>
          <a:prstGeom prst="rect">
            <a:avLst/>
          </a:prstGeom>
        </p:spPr>
      </p:pic>
      <p:sp>
        <p:nvSpPr>
          <p:cNvPr id="6" name="משולש ישר-זווית 5">
            <a:extLst>
              <a:ext uri="{FF2B5EF4-FFF2-40B4-BE49-F238E27FC236}">
                <a16:creationId xmlns:a16="http://schemas.microsoft.com/office/drawing/2014/main" id="{CF73F714-9543-DA0E-DC65-1659171F8370}"/>
              </a:ext>
            </a:extLst>
          </p:cNvPr>
          <p:cNvSpPr/>
          <p:nvPr/>
        </p:nvSpPr>
        <p:spPr>
          <a:xfrm rot="10800000" flipV="1">
            <a:off x="8576720" y="3335867"/>
            <a:ext cx="3291840" cy="3192075"/>
          </a:xfrm>
          <a:prstGeom prst="rtTriangle">
            <a:avLst/>
          </a:prstGeom>
          <a:solidFill>
            <a:srgbClr val="AE0000"/>
          </a:solidFill>
          <a:ln>
            <a:solidFill>
              <a:srgbClr val="7545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4" name="Picture 2" descr="Dictionary - Merriam-Webster 4.2.0 APK Download by Merriam-Webster Inc. -  APKMirror">
            <a:extLst>
              <a:ext uri="{FF2B5EF4-FFF2-40B4-BE49-F238E27FC236}">
                <a16:creationId xmlns:a16="http://schemas.microsoft.com/office/drawing/2014/main" id="{73D6A401-E950-ED0E-394F-0E907E3CD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98" y="604902"/>
            <a:ext cx="1228060" cy="12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06DA20BC-BA51-120F-ED4B-D978ADBD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he-IL" sz="300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238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61F54E0-F3EF-1F47-099F-D6EAA3480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71208" r="79595" b="8332"/>
          <a:stretch/>
        </p:blipFill>
        <p:spPr bwMode="auto">
          <a:xfrm>
            <a:off x="2539892" y="-220075"/>
            <a:ext cx="1313810" cy="1579102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615CB0E-D8A3-D962-39F3-83FC25C8C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62" r="-1" b="8332"/>
          <a:stretch/>
        </p:blipFill>
        <p:spPr bwMode="auto">
          <a:xfrm>
            <a:off x="2595908" y="-108574"/>
            <a:ext cx="9761977" cy="7075148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139" name="Freeform: Shape 5138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E75659-3684-A3AC-68C0-6E83DAE04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71208" r="78578" b="8332"/>
          <a:stretch/>
        </p:blipFill>
        <p:spPr bwMode="auto">
          <a:xfrm>
            <a:off x="2409462" y="5925312"/>
            <a:ext cx="1400538" cy="1579102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141" name="Freeform: Shape 5140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43" name="Rectangle 514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599C7F-1865-E28D-7CEF-D5E608BA9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2400" b="0" i="0" u="none" strike="noStrike" cap="none" normalizeH="0" baseline="0" dirty="0">
                <a:ln>
                  <a:noFill/>
                </a:ln>
                <a:effectLst/>
              </a:rPr>
              <a:t> The goal of authorship attribution is to </a:t>
            </a:r>
            <a:r>
              <a:rPr kumimoji="0" lang="en-US" altLang="he-IL" sz="2400" b="1" i="0" u="none" strike="noStrike" cap="none" normalizeH="0" baseline="0" dirty="0">
                <a:ln>
                  <a:noFill/>
                </a:ln>
                <a:effectLst/>
              </a:rPr>
              <a:t>identify</a:t>
            </a:r>
            <a:r>
              <a:rPr kumimoji="0" lang="en-US" altLang="he-IL" sz="2400" b="0" i="0" u="none" strike="noStrike" cap="none" normalizeH="0" baseline="0" dirty="0">
                <a:ln>
                  <a:noFill/>
                </a:ln>
                <a:effectLst/>
              </a:rPr>
              <a:t> the most likely author of an anonymous document among a </a:t>
            </a:r>
            <a:r>
              <a:rPr kumimoji="0" lang="en-US" altLang="he-IL" sz="2400" b="1" i="0" u="none" strike="noStrike" cap="none" normalizeH="0" baseline="0" dirty="0">
                <a:ln>
                  <a:noFill/>
                </a:ln>
                <a:effectLst/>
              </a:rPr>
              <a:t>set</a:t>
            </a:r>
            <a:r>
              <a:rPr kumimoji="0" lang="en-US" altLang="he-IL" sz="2400" b="0" i="0" u="none" strike="noStrike" cap="none" normalizeH="0" baseline="0" dirty="0">
                <a:ln>
                  <a:noFill/>
                </a:ln>
                <a:effectLst/>
              </a:rPr>
              <a:t> of known candidate authors.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3CE61A1-CD32-4C76-D83C-6A5F9641D982}"/>
              </a:ext>
            </a:extLst>
          </p:cNvPr>
          <p:cNvSpPr txBox="1"/>
          <p:nvPr/>
        </p:nvSpPr>
        <p:spPr>
          <a:xfrm>
            <a:off x="424815" y="1143625"/>
            <a:ext cx="22122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200" i="0" u="none" strike="noStrike" dirty="0">
                <a:ln w="0">
                  <a:solidFill>
                    <a:srgbClr val="C12525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Authorship Attribution </a:t>
            </a:r>
            <a:endParaRPr lang="en-US" sz="3200" dirty="0">
              <a:ln w="0">
                <a:solidFill>
                  <a:srgbClr val="C12525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750008CA-4E6A-0410-8C05-2CC9D2D7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he-IL" sz="300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531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422DBFD-D7FB-A667-F051-4BC0CA4D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4828113" cy="685800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958855C-297D-3444-E255-64FB8E533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7937" t="801" r="1379" b="-8952"/>
          <a:stretch/>
        </p:blipFill>
        <p:spPr>
          <a:xfrm>
            <a:off x="-1108710" y="164556"/>
            <a:ext cx="7204710" cy="7459254"/>
          </a:xfrm>
          <a:prstGeom prst="ellipse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A2BBC08-7FB1-F422-0C80-FE37E5A6D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" y="2788920"/>
            <a:ext cx="4526280" cy="26974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3200" b="0" i="0" u="none" strike="noStrike" kern="1200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Attributing of handwritten documents started approximately in the late 19th century.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7351E0FB-7DBA-45A7-6658-545FF702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he-IL" sz="3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439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7A083-5242-31FD-CDF7-D27B284D6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1" t="1" r="1070" b="1"/>
          <a:stretch/>
        </p:blipFill>
        <p:spPr bwMode="auto">
          <a:xfrm>
            <a:off x="74428" y="1937182"/>
            <a:ext cx="8659801" cy="49651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43" name="Freeform: Shape 10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2F2AA8-2B19-0C96-9C74-FDA9FEC17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2410" y="2640330"/>
            <a:ext cx="4137078" cy="31139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3200" b="0" i="0" u="none" strike="noStrike" cap="none" normalizeH="0" baseline="0" dirty="0">
                <a:ln>
                  <a:noFill/>
                </a:ln>
                <a:effectLst/>
              </a:rPr>
              <a:t>However , nowadays most textual data is </a:t>
            </a:r>
            <a:r>
              <a:rPr kumimoji="0" lang="en-US" altLang="he-IL" sz="3200" b="1" i="0" u="none" strike="noStrike" cap="none" normalizeH="0" baseline="0" dirty="0">
                <a:ln>
                  <a:noFill/>
                </a:ln>
                <a:effectLst/>
              </a:rPr>
              <a:t>digital</a:t>
            </a:r>
            <a:r>
              <a:rPr kumimoji="0" lang="en-US" altLang="he-IL" sz="3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090E789-5B5A-8055-4F6F-E9324C1A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705DE-40D5-443A-A608-960415842535}" type="slidenum">
              <a:rPr lang="he-IL" sz="30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fld>
            <a:endParaRPr lang="he-IL" sz="3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062076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</TotalTime>
  <Words>2769</Words>
  <Application>Microsoft Office PowerPoint</Application>
  <PresentationFormat>מסך רחב</PresentationFormat>
  <Paragraphs>376</Paragraphs>
  <Slides>40</Slides>
  <Notes>39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40</vt:i4>
      </vt:variant>
    </vt:vector>
  </HeadingPairs>
  <TitlesOfParts>
    <vt:vector size="46" baseType="lpstr">
      <vt:lpstr>Meiryo</vt:lpstr>
      <vt:lpstr>Arial</vt:lpstr>
      <vt:lpstr>Calibri</vt:lpstr>
      <vt:lpstr>Calibri Light</vt:lpstr>
      <vt:lpstr>Times New Roman</vt:lpstr>
      <vt:lpstr>ערכת נושא Office</vt:lpstr>
      <vt:lpstr>PART : Pre-trained Authorship Representation Transformer</vt:lpstr>
      <vt:lpstr>What are we going to discuss:</vt:lpstr>
      <vt:lpstr>Problem Definition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Architecture</vt:lpstr>
      <vt:lpstr>מצגת של PowerPoint‏</vt:lpstr>
      <vt:lpstr>מצגת של PowerPoint‏</vt:lpstr>
      <vt:lpstr>מצגת של PowerPoint‏</vt:lpstr>
      <vt:lpstr>מצגת של PowerPoint‏</vt:lpstr>
      <vt:lpstr>Frozen transformer</vt:lpstr>
      <vt:lpstr>מצגת של PowerPoint‏</vt:lpstr>
      <vt:lpstr>מצגת של PowerPoint‏</vt:lpstr>
      <vt:lpstr>BiLSTM</vt:lpstr>
      <vt:lpstr>מצגת של PowerPoint‏</vt:lpstr>
      <vt:lpstr>Experimentation in part B</vt:lpstr>
      <vt:lpstr>UML diagram</vt:lpstr>
      <vt:lpstr>GUI Use-Case diagram</vt:lpstr>
      <vt:lpstr>GUI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: Pre-trained Authorship Representation Transformer</dc:title>
  <dc:creator>Meitar El Ezra</dc:creator>
  <cp:lastModifiedBy>Meitar El Ezra</cp:lastModifiedBy>
  <cp:revision>102</cp:revision>
  <dcterms:created xsi:type="dcterms:W3CDTF">2023-01-10T14:02:45Z</dcterms:created>
  <dcterms:modified xsi:type="dcterms:W3CDTF">2023-01-24T00:56:48Z</dcterms:modified>
</cp:coreProperties>
</file>